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333" r:id="rId12"/>
    <p:sldId id="334"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8" r:id="rId26"/>
    <p:sldId id="306"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2" d="100"/>
          <a:sy n="72" d="100"/>
        </p:scale>
        <p:origin x="131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150281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182214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iyushgoel2808/Data-Science-Professional-IBM-/blob/9aeb2091bf089ed48afc6ed950583d34fcc9c5dc/10.Applied_Data_Science_Capstone/Week%203%20Interactive%20Visual%20Analytics%20and%20Dashboard/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piyushgoel2808/Data-Science-Professional-IBM-/blob/9aeb2091bf089ed48afc6ed950583d34fcc9c5dc/10.Applied_Data_Science_Capstone/Week%203%20Interactive%20Visual%20Analytics%20and%20Dashboard/spacex_dash_app.py"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iyushgoel2808/Data-Science-Professional-IBM-/blob/9aeb2091bf089ed48afc6ed950583d34fcc9c5dc/10.Applied_Data_Science_Capstone/Week%204%20Predictive%20Analysis%20(Classificatio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5.jpg"/><Relationship Id="rId4" Type="http://schemas.openxmlformats.org/officeDocument/2006/relationships/image" Target="../media/image64.jpg"/></Relationships>
</file>

<file path=ppt/slides/_rels/slide3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www.coursera.org/instructor/ravahuja" TargetMode="External"/><Relationship Id="rId13" Type="http://schemas.openxmlformats.org/officeDocument/2006/relationships/hyperlink" Target="https://www.coursera.org/instructor/yanluo" TargetMode="External"/><Relationship Id="rId3" Type="http://schemas.openxmlformats.org/officeDocument/2006/relationships/image" Target="../media/image3.png"/><Relationship Id="rId7" Type="http://schemas.openxmlformats.org/officeDocument/2006/relationships/hyperlink" Target="https://www.coursera.org/instructor/~28511493" TargetMode="External"/><Relationship Id="rId12" Type="http://schemas.openxmlformats.org/officeDocument/2006/relationships/hyperlink" Target="https://www.coursera.org/instructor/aije-egwaikhide"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www.coursera.org/instructor/romeo-kienzler" TargetMode="External"/><Relationship Id="rId11" Type="http://schemas.openxmlformats.org/officeDocument/2006/relationships/hyperlink" Target="https://www.coursera.org/instructor/~48839382" TargetMode="External"/><Relationship Id="rId5" Type="http://schemas.openxmlformats.org/officeDocument/2006/relationships/hyperlink" Target="https://www.coursera.org/instructor/~125758299" TargetMode="External"/><Relationship Id="rId10" Type="http://schemas.openxmlformats.org/officeDocument/2006/relationships/hyperlink" Target="https://www.coursera.org/instructor/~32077782" TargetMode="External"/><Relationship Id="rId4" Type="http://schemas.openxmlformats.org/officeDocument/2006/relationships/hyperlink" Target="https://github.com/piyushgoel2808/Data-Science-Professional-IBM-" TargetMode="External"/><Relationship Id="rId9" Type="http://schemas.openxmlformats.org/officeDocument/2006/relationships/hyperlink" Target="https://www.coursera.org/instructor/saeed" TargetMode="External"/><Relationship Id="rId14" Type="http://schemas.openxmlformats.org/officeDocument/2006/relationships/hyperlink" Target="https://www.coursera.org/instructor/svetlana-levita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jpg"/><Relationship Id="rId3" Type="http://schemas.openxmlformats.org/officeDocument/2006/relationships/image" Target="../media/image28.jp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Piyush Goel</a:t>
            </a:r>
          </a:p>
          <a:p>
            <a:r>
              <a:rPr lang="en-US" dirty="0">
                <a:solidFill>
                  <a:schemeClr val="bg2"/>
                </a:solidFill>
                <a:latin typeface="Abadi" panose="020B0604020104020204" pitchFamily="34" charset="0"/>
                <a:ea typeface="SF Pro" pitchFamily="2" charset="0"/>
                <a:cs typeface="SF Pro" pitchFamily="2" charset="0"/>
              </a:rPr>
              <a:t>26/02/2024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16510">
              <a:lnSpc>
                <a:spcPct val="100000"/>
              </a:lnSpc>
              <a:spcBef>
                <a:spcPts val="1280"/>
              </a:spcBef>
            </a:pPr>
            <a:r>
              <a:rPr lang="en-GB" sz="2400" spc="-15" dirty="0">
                <a:solidFill>
                  <a:srgbClr val="404040"/>
                </a:solidFill>
                <a:latin typeface="Carlito"/>
                <a:cs typeface="Carlito"/>
              </a:rPr>
              <a:t>Create </a:t>
            </a:r>
            <a:r>
              <a:rPr lang="en-GB" sz="2400" dirty="0">
                <a:solidFill>
                  <a:srgbClr val="404040"/>
                </a:solidFill>
                <a:latin typeface="Carlito"/>
                <a:cs typeface="Carlito"/>
              </a:rPr>
              <a:t>a </a:t>
            </a:r>
            <a:r>
              <a:rPr lang="en-GB" sz="2400" spc="-5" dirty="0">
                <a:solidFill>
                  <a:srgbClr val="404040"/>
                </a:solidFill>
                <a:latin typeface="Carlito"/>
                <a:cs typeface="Carlito"/>
              </a:rPr>
              <a:t>training label </a:t>
            </a:r>
            <a:r>
              <a:rPr lang="en-GB" sz="2400" dirty="0">
                <a:solidFill>
                  <a:srgbClr val="404040"/>
                </a:solidFill>
                <a:latin typeface="Carlito"/>
                <a:cs typeface="Carlito"/>
              </a:rPr>
              <a:t>with </a:t>
            </a:r>
            <a:r>
              <a:rPr lang="en-GB" sz="2400" spc="-5" dirty="0">
                <a:solidFill>
                  <a:srgbClr val="404040"/>
                </a:solidFill>
                <a:latin typeface="Carlito"/>
                <a:cs typeface="Carlito"/>
              </a:rPr>
              <a:t>landing </a:t>
            </a:r>
            <a:r>
              <a:rPr lang="en-GB" sz="2400" spc="-15" dirty="0">
                <a:solidFill>
                  <a:srgbClr val="404040"/>
                </a:solidFill>
                <a:latin typeface="Carlito"/>
                <a:cs typeface="Carlito"/>
              </a:rPr>
              <a:t>outcomes </a:t>
            </a:r>
            <a:r>
              <a:rPr lang="en-GB" sz="2400" spc="-5" dirty="0">
                <a:solidFill>
                  <a:srgbClr val="404040"/>
                </a:solidFill>
                <a:latin typeface="Carlito"/>
                <a:cs typeface="Carlito"/>
              </a:rPr>
              <a:t>where successful </a:t>
            </a:r>
            <a:r>
              <a:rPr lang="en-GB" sz="2400" dirty="0">
                <a:solidFill>
                  <a:srgbClr val="404040"/>
                </a:solidFill>
                <a:latin typeface="Carlito"/>
                <a:cs typeface="Carlito"/>
              </a:rPr>
              <a:t>= 1 &amp; </a:t>
            </a:r>
            <a:r>
              <a:rPr lang="en-GB" sz="2400" spc="-15" dirty="0">
                <a:solidFill>
                  <a:srgbClr val="404040"/>
                </a:solidFill>
                <a:latin typeface="Carlito"/>
                <a:cs typeface="Carlito"/>
              </a:rPr>
              <a:t>failure </a:t>
            </a:r>
            <a:r>
              <a:rPr lang="en-GB" sz="2400" dirty="0">
                <a:solidFill>
                  <a:srgbClr val="404040"/>
                </a:solidFill>
                <a:latin typeface="Carlito"/>
                <a:cs typeface="Carlito"/>
              </a:rPr>
              <a:t>=</a:t>
            </a:r>
            <a:r>
              <a:rPr lang="en-GB" sz="2400" spc="-85" dirty="0">
                <a:solidFill>
                  <a:srgbClr val="404040"/>
                </a:solidFill>
                <a:latin typeface="Carlito"/>
                <a:cs typeface="Carlito"/>
              </a:rPr>
              <a:t> </a:t>
            </a:r>
            <a:r>
              <a:rPr lang="en-GB" sz="2400" dirty="0">
                <a:solidFill>
                  <a:srgbClr val="404040"/>
                </a:solidFill>
                <a:latin typeface="Carlito"/>
                <a:cs typeface="Carlito"/>
              </a:rPr>
              <a:t>0.</a:t>
            </a:r>
            <a:endParaRPr lang="en-GB" sz="2400" dirty="0">
              <a:latin typeface="Carlito"/>
              <a:cs typeface="Carlito"/>
            </a:endParaRPr>
          </a:p>
          <a:p>
            <a:pPr marL="16510">
              <a:lnSpc>
                <a:spcPct val="100000"/>
              </a:lnSpc>
              <a:spcBef>
                <a:spcPts val="1175"/>
              </a:spcBef>
            </a:pPr>
            <a:r>
              <a:rPr lang="en-GB" sz="2400" dirty="0">
                <a:solidFill>
                  <a:srgbClr val="404040"/>
                </a:solidFill>
                <a:latin typeface="Carlito"/>
                <a:cs typeface="Carlito"/>
              </a:rPr>
              <a:t>Outcome</a:t>
            </a:r>
            <a:r>
              <a:rPr lang="en-GB" sz="2400" spc="-75" dirty="0">
                <a:solidFill>
                  <a:srgbClr val="404040"/>
                </a:solidFill>
                <a:latin typeface="Carlito"/>
                <a:cs typeface="Carlito"/>
              </a:rPr>
              <a:t> </a:t>
            </a:r>
            <a:r>
              <a:rPr lang="en-GB" sz="2400" dirty="0">
                <a:solidFill>
                  <a:srgbClr val="404040"/>
                </a:solidFill>
                <a:latin typeface="Carlito"/>
                <a:cs typeface="Carlito"/>
              </a:rPr>
              <a:t>column</a:t>
            </a:r>
            <a:r>
              <a:rPr lang="en-GB" sz="2400" spc="-45" dirty="0">
                <a:solidFill>
                  <a:srgbClr val="404040"/>
                </a:solidFill>
                <a:latin typeface="Carlito"/>
                <a:cs typeface="Carlito"/>
              </a:rPr>
              <a:t> </a:t>
            </a:r>
            <a:r>
              <a:rPr lang="en-GB" sz="2400" spc="-5" dirty="0">
                <a:solidFill>
                  <a:srgbClr val="404040"/>
                </a:solidFill>
                <a:latin typeface="Carlito"/>
                <a:cs typeface="Carlito"/>
              </a:rPr>
              <a:t>has</a:t>
            </a:r>
            <a:r>
              <a:rPr lang="en-GB" sz="2400" spc="-40" dirty="0">
                <a:solidFill>
                  <a:srgbClr val="404040"/>
                </a:solidFill>
                <a:latin typeface="Carlito"/>
                <a:cs typeface="Carlito"/>
              </a:rPr>
              <a:t> </a:t>
            </a:r>
            <a:r>
              <a:rPr lang="en-GB" sz="2400" spc="-10" dirty="0">
                <a:solidFill>
                  <a:srgbClr val="404040"/>
                </a:solidFill>
                <a:latin typeface="Carlito"/>
                <a:cs typeface="Carlito"/>
              </a:rPr>
              <a:t>two</a:t>
            </a:r>
            <a:r>
              <a:rPr lang="en-GB" sz="2400" spc="-25" dirty="0">
                <a:solidFill>
                  <a:srgbClr val="404040"/>
                </a:solidFill>
                <a:latin typeface="Carlito"/>
                <a:cs typeface="Carlito"/>
              </a:rPr>
              <a:t> </a:t>
            </a:r>
            <a:r>
              <a:rPr lang="en-GB" sz="2400" dirty="0">
                <a:solidFill>
                  <a:srgbClr val="404040"/>
                </a:solidFill>
                <a:latin typeface="Carlito"/>
                <a:cs typeface="Carlito"/>
              </a:rPr>
              <a:t>components:</a:t>
            </a:r>
            <a:r>
              <a:rPr lang="en-GB" sz="2400" spc="-75" dirty="0">
                <a:solidFill>
                  <a:srgbClr val="404040"/>
                </a:solidFill>
                <a:latin typeface="Carlito"/>
                <a:cs typeface="Carlito"/>
              </a:rPr>
              <a:t> </a:t>
            </a:r>
            <a:r>
              <a:rPr lang="en-GB" sz="2400" dirty="0">
                <a:solidFill>
                  <a:srgbClr val="404040"/>
                </a:solidFill>
                <a:latin typeface="Carlito"/>
                <a:cs typeface="Carlito"/>
              </a:rPr>
              <a:t>‘Mission</a:t>
            </a:r>
            <a:r>
              <a:rPr lang="en-GB" sz="2400" spc="5" dirty="0">
                <a:solidFill>
                  <a:srgbClr val="404040"/>
                </a:solidFill>
                <a:latin typeface="Carlito"/>
                <a:cs typeface="Carlito"/>
              </a:rPr>
              <a:t> </a:t>
            </a:r>
            <a:r>
              <a:rPr lang="en-GB" sz="2400" spc="-5" dirty="0">
                <a:solidFill>
                  <a:srgbClr val="404040"/>
                </a:solidFill>
                <a:latin typeface="Carlito"/>
                <a:cs typeface="Carlito"/>
              </a:rPr>
              <a:t>Outcome’</a:t>
            </a:r>
            <a:r>
              <a:rPr lang="en-GB" sz="2400" spc="-65" dirty="0">
                <a:solidFill>
                  <a:srgbClr val="404040"/>
                </a:solidFill>
                <a:latin typeface="Carlito"/>
                <a:cs typeface="Carlito"/>
              </a:rPr>
              <a:t> </a:t>
            </a:r>
            <a:r>
              <a:rPr lang="en-GB" sz="2400" dirty="0">
                <a:solidFill>
                  <a:srgbClr val="404040"/>
                </a:solidFill>
                <a:latin typeface="Carlito"/>
                <a:cs typeface="Carlito"/>
              </a:rPr>
              <a:t>‘Landing</a:t>
            </a:r>
            <a:r>
              <a:rPr lang="en-GB" sz="2400" spc="-50" dirty="0">
                <a:solidFill>
                  <a:srgbClr val="404040"/>
                </a:solidFill>
                <a:latin typeface="Carlito"/>
                <a:cs typeface="Carlito"/>
              </a:rPr>
              <a:t> </a:t>
            </a:r>
            <a:r>
              <a:rPr lang="en-GB" sz="2400" spc="-5" dirty="0">
                <a:solidFill>
                  <a:srgbClr val="404040"/>
                </a:solidFill>
                <a:latin typeface="Carlito"/>
                <a:cs typeface="Carlito"/>
              </a:rPr>
              <a:t>Location’</a:t>
            </a:r>
            <a:endParaRPr lang="en-GB" sz="2400" dirty="0">
              <a:latin typeface="Carlito"/>
              <a:cs typeface="Carlito"/>
            </a:endParaRPr>
          </a:p>
          <a:p>
            <a:pPr marL="16510" marR="5080">
              <a:lnSpc>
                <a:spcPct val="150000"/>
              </a:lnSpc>
              <a:spcBef>
                <a:spcPts val="290"/>
              </a:spcBef>
            </a:pPr>
            <a:r>
              <a:rPr lang="en-GB" sz="2400" dirty="0">
                <a:solidFill>
                  <a:srgbClr val="404040"/>
                </a:solidFill>
                <a:latin typeface="Carlito"/>
                <a:cs typeface="Carlito"/>
              </a:rPr>
              <a:t>New </a:t>
            </a:r>
            <a:r>
              <a:rPr lang="en-GB" sz="2400" spc="-5" dirty="0">
                <a:solidFill>
                  <a:srgbClr val="404040"/>
                </a:solidFill>
                <a:latin typeface="Carlito"/>
                <a:cs typeface="Carlito"/>
              </a:rPr>
              <a:t>training </a:t>
            </a:r>
            <a:r>
              <a:rPr lang="en-GB" sz="2400" dirty="0">
                <a:solidFill>
                  <a:srgbClr val="404040"/>
                </a:solidFill>
                <a:latin typeface="Carlito"/>
                <a:cs typeface="Carlito"/>
              </a:rPr>
              <a:t>label column </a:t>
            </a:r>
            <a:r>
              <a:rPr lang="en-GB" sz="2400" spc="-15" dirty="0">
                <a:solidFill>
                  <a:srgbClr val="404040"/>
                </a:solidFill>
                <a:latin typeface="Carlito"/>
                <a:cs typeface="Carlito"/>
              </a:rPr>
              <a:t>‘class’ </a:t>
            </a:r>
            <a:r>
              <a:rPr lang="en-GB" sz="2400" spc="-5" dirty="0">
                <a:solidFill>
                  <a:srgbClr val="404040"/>
                </a:solidFill>
                <a:latin typeface="Carlito"/>
                <a:cs typeface="Carlito"/>
              </a:rPr>
              <a:t>with </a:t>
            </a:r>
            <a:r>
              <a:rPr lang="en-GB" sz="2400" dirty="0">
                <a:solidFill>
                  <a:srgbClr val="404040"/>
                </a:solidFill>
                <a:latin typeface="Carlito"/>
                <a:cs typeface="Carlito"/>
              </a:rPr>
              <a:t>a </a:t>
            </a:r>
            <a:r>
              <a:rPr lang="en-GB" sz="2400" spc="-5" dirty="0">
                <a:solidFill>
                  <a:srgbClr val="404040"/>
                </a:solidFill>
                <a:latin typeface="Carlito"/>
                <a:cs typeface="Carlito"/>
              </a:rPr>
              <a:t>value of </a:t>
            </a:r>
            <a:r>
              <a:rPr lang="en-GB" sz="2400" dirty="0">
                <a:solidFill>
                  <a:srgbClr val="404040"/>
                </a:solidFill>
                <a:latin typeface="Carlito"/>
                <a:cs typeface="Carlito"/>
              </a:rPr>
              <a:t>1 </a:t>
            </a:r>
            <a:r>
              <a:rPr lang="en-GB" sz="2400" spc="-5" dirty="0">
                <a:solidFill>
                  <a:srgbClr val="404040"/>
                </a:solidFill>
                <a:latin typeface="Carlito"/>
                <a:cs typeface="Carlito"/>
              </a:rPr>
              <a:t>if </a:t>
            </a:r>
            <a:r>
              <a:rPr lang="en-GB" sz="2400" dirty="0">
                <a:solidFill>
                  <a:srgbClr val="404040"/>
                </a:solidFill>
                <a:latin typeface="Carlito"/>
                <a:cs typeface="Carlito"/>
              </a:rPr>
              <a:t>‘Mission </a:t>
            </a:r>
            <a:r>
              <a:rPr lang="en-GB" sz="2400" spc="-5" dirty="0">
                <a:solidFill>
                  <a:srgbClr val="404040"/>
                </a:solidFill>
                <a:latin typeface="Carlito"/>
                <a:cs typeface="Carlito"/>
              </a:rPr>
              <a:t>Outcome’ is </a:t>
            </a:r>
            <a:r>
              <a:rPr lang="en-GB" sz="2400" spc="-30" dirty="0">
                <a:solidFill>
                  <a:srgbClr val="404040"/>
                </a:solidFill>
                <a:latin typeface="Carlito"/>
                <a:cs typeface="Carlito"/>
              </a:rPr>
              <a:t>True </a:t>
            </a:r>
            <a:r>
              <a:rPr lang="en-GB" sz="2400" dirty="0">
                <a:solidFill>
                  <a:srgbClr val="404040"/>
                </a:solidFill>
                <a:latin typeface="Carlito"/>
                <a:cs typeface="Carlito"/>
              </a:rPr>
              <a:t>and 0 </a:t>
            </a:r>
            <a:r>
              <a:rPr lang="en-GB" sz="2400" spc="-5" dirty="0">
                <a:solidFill>
                  <a:srgbClr val="404040"/>
                </a:solidFill>
                <a:latin typeface="Carlito"/>
                <a:cs typeface="Carlito"/>
              </a:rPr>
              <a:t>otherwise.  </a:t>
            </a:r>
            <a:r>
              <a:rPr lang="en-GB" sz="2400" u="heavy" spc="-20" dirty="0">
                <a:solidFill>
                  <a:srgbClr val="404040"/>
                </a:solidFill>
                <a:uFill>
                  <a:solidFill>
                    <a:srgbClr val="404040"/>
                  </a:solidFill>
                </a:uFill>
                <a:latin typeface="Carlito"/>
                <a:cs typeface="Carlito"/>
              </a:rPr>
              <a:t>Value </a:t>
            </a:r>
            <a:r>
              <a:rPr lang="en-GB" sz="2400" u="heavy" dirty="0">
                <a:solidFill>
                  <a:srgbClr val="404040"/>
                </a:solidFill>
                <a:uFill>
                  <a:solidFill>
                    <a:srgbClr val="404040"/>
                  </a:solidFill>
                </a:uFill>
                <a:latin typeface="Carlito"/>
                <a:cs typeface="Carlito"/>
              </a:rPr>
              <a:t>Mapping:</a:t>
            </a:r>
            <a:endParaRPr lang="en-GB" sz="2400" dirty="0">
              <a:latin typeface="Carlito"/>
              <a:cs typeface="Carlito"/>
            </a:endParaRPr>
          </a:p>
          <a:p>
            <a:pPr marL="16510">
              <a:lnSpc>
                <a:spcPct val="100000"/>
              </a:lnSpc>
              <a:spcBef>
                <a:spcPts val="1275"/>
              </a:spcBef>
            </a:pPr>
            <a:r>
              <a:rPr lang="en-GB" sz="2400" spc="-30" dirty="0">
                <a:solidFill>
                  <a:srgbClr val="404040"/>
                </a:solidFill>
                <a:latin typeface="Carlito"/>
                <a:cs typeface="Carlito"/>
              </a:rPr>
              <a:t>True </a:t>
            </a:r>
            <a:r>
              <a:rPr lang="en-GB" sz="2400" dirty="0">
                <a:solidFill>
                  <a:srgbClr val="404040"/>
                </a:solidFill>
                <a:latin typeface="Carlito"/>
                <a:cs typeface="Carlito"/>
              </a:rPr>
              <a:t>ASDS, </a:t>
            </a:r>
            <a:r>
              <a:rPr lang="en-GB" sz="2400" spc="-30" dirty="0">
                <a:solidFill>
                  <a:srgbClr val="404040"/>
                </a:solidFill>
                <a:latin typeface="Carlito"/>
                <a:cs typeface="Carlito"/>
              </a:rPr>
              <a:t>True </a:t>
            </a:r>
            <a:r>
              <a:rPr lang="en-GB" sz="2400" spc="-10" dirty="0">
                <a:solidFill>
                  <a:srgbClr val="404040"/>
                </a:solidFill>
                <a:latin typeface="Carlito"/>
                <a:cs typeface="Carlito"/>
              </a:rPr>
              <a:t>RTLS, </a:t>
            </a:r>
            <a:r>
              <a:rPr lang="en-GB" sz="2400" dirty="0">
                <a:solidFill>
                  <a:srgbClr val="404040"/>
                </a:solidFill>
                <a:latin typeface="Carlito"/>
                <a:cs typeface="Carlito"/>
              </a:rPr>
              <a:t>&amp; </a:t>
            </a:r>
            <a:r>
              <a:rPr lang="en-GB" sz="2400" spc="-30" dirty="0">
                <a:solidFill>
                  <a:srgbClr val="404040"/>
                </a:solidFill>
                <a:latin typeface="Carlito"/>
                <a:cs typeface="Carlito"/>
              </a:rPr>
              <a:t>True </a:t>
            </a:r>
            <a:r>
              <a:rPr lang="en-GB" sz="2400" dirty="0">
                <a:solidFill>
                  <a:srgbClr val="404040"/>
                </a:solidFill>
                <a:latin typeface="Carlito"/>
                <a:cs typeface="Carlito"/>
              </a:rPr>
              <a:t>Ocean – </a:t>
            </a:r>
            <a:r>
              <a:rPr lang="en-GB" sz="2400" spc="-10" dirty="0">
                <a:solidFill>
                  <a:srgbClr val="404040"/>
                </a:solidFill>
                <a:latin typeface="Carlito"/>
                <a:cs typeface="Carlito"/>
              </a:rPr>
              <a:t>set to </a:t>
            </a:r>
            <a:r>
              <a:rPr lang="en-GB" sz="2400" spc="-5" dirty="0">
                <a:solidFill>
                  <a:srgbClr val="404040"/>
                </a:solidFill>
                <a:latin typeface="Carlito"/>
                <a:cs typeface="Carlito"/>
              </a:rPr>
              <a:t>-&gt;</a:t>
            </a:r>
            <a:r>
              <a:rPr lang="en-GB" sz="2400" spc="-80" dirty="0">
                <a:solidFill>
                  <a:srgbClr val="404040"/>
                </a:solidFill>
                <a:latin typeface="Carlito"/>
                <a:cs typeface="Carlito"/>
              </a:rPr>
              <a:t> </a:t>
            </a:r>
            <a:r>
              <a:rPr lang="en-GB" sz="2400" dirty="0">
                <a:solidFill>
                  <a:srgbClr val="404040"/>
                </a:solidFill>
                <a:latin typeface="Carlito"/>
                <a:cs typeface="Carlito"/>
              </a:rPr>
              <a:t>1</a:t>
            </a:r>
            <a:endParaRPr lang="en-GB" sz="2400" dirty="0">
              <a:latin typeface="Carlito"/>
              <a:cs typeface="Carlito"/>
            </a:endParaRPr>
          </a:p>
          <a:p>
            <a:pPr marL="16510">
              <a:lnSpc>
                <a:spcPct val="100000"/>
              </a:lnSpc>
              <a:spcBef>
                <a:spcPts val="1200"/>
              </a:spcBef>
            </a:pPr>
            <a:r>
              <a:rPr lang="en-GB" sz="2400" dirty="0">
                <a:solidFill>
                  <a:srgbClr val="404040"/>
                </a:solidFill>
                <a:latin typeface="Carlito"/>
                <a:cs typeface="Carlito"/>
              </a:rPr>
              <a:t>None </a:t>
            </a:r>
            <a:r>
              <a:rPr lang="en-GB" sz="2400" dirty="0" err="1">
                <a:solidFill>
                  <a:srgbClr val="404040"/>
                </a:solidFill>
                <a:latin typeface="Carlito"/>
                <a:cs typeface="Carlito"/>
              </a:rPr>
              <a:t>None</a:t>
            </a:r>
            <a:r>
              <a:rPr lang="en-GB" sz="2400" dirty="0">
                <a:solidFill>
                  <a:srgbClr val="404040"/>
                </a:solidFill>
                <a:latin typeface="Carlito"/>
                <a:cs typeface="Carlito"/>
              </a:rPr>
              <a:t>, </a:t>
            </a:r>
            <a:r>
              <a:rPr lang="en-GB" sz="2400" spc="-15" dirty="0">
                <a:solidFill>
                  <a:srgbClr val="404040"/>
                </a:solidFill>
                <a:latin typeface="Carlito"/>
                <a:cs typeface="Carlito"/>
              </a:rPr>
              <a:t>False </a:t>
            </a:r>
            <a:r>
              <a:rPr lang="en-GB" sz="2400" dirty="0">
                <a:solidFill>
                  <a:srgbClr val="404040"/>
                </a:solidFill>
                <a:latin typeface="Carlito"/>
                <a:cs typeface="Carlito"/>
              </a:rPr>
              <a:t>ASDS, None ASDS, </a:t>
            </a:r>
            <a:r>
              <a:rPr lang="en-GB" sz="2400" spc="-15" dirty="0">
                <a:solidFill>
                  <a:srgbClr val="404040"/>
                </a:solidFill>
                <a:latin typeface="Carlito"/>
                <a:cs typeface="Carlito"/>
              </a:rPr>
              <a:t>False </a:t>
            </a:r>
            <a:r>
              <a:rPr lang="en-GB" sz="2400" dirty="0">
                <a:solidFill>
                  <a:srgbClr val="404040"/>
                </a:solidFill>
                <a:latin typeface="Carlito"/>
                <a:cs typeface="Carlito"/>
              </a:rPr>
              <a:t>Ocean, </a:t>
            </a:r>
            <a:r>
              <a:rPr lang="en-GB" sz="2400" spc="-15" dirty="0">
                <a:solidFill>
                  <a:srgbClr val="404040"/>
                </a:solidFill>
                <a:latin typeface="Carlito"/>
                <a:cs typeface="Carlito"/>
              </a:rPr>
              <a:t>False </a:t>
            </a:r>
            <a:r>
              <a:rPr lang="en-GB" sz="2400" spc="-10" dirty="0">
                <a:solidFill>
                  <a:srgbClr val="404040"/>
                </a:solidFill>
                <a:latin typeface="Carlito"/>
                <a:cs typeface="Carlito"/>
              </a:rPr>
              <a:t>RTLS </a:t>
            </a:r>
            <a:r>
              <a:rPr lang="en-GB" sz="2400" dirty="0">
                <a:solidFill>
                  <a:srgbClr val="404040"/>
                </a:solidFill>
                <a:latin typeface="Carlito"/>
                <a:cs typeface="Carlito"/>
              </a:rPr>
              <a:t>– </a:t>
            </a:r>
            <a:r>
              <a:rPr lang="en-GB" sz="2400" spc="-10" dirty="0">
                <a:solidFill>
                  <a:srgbClr val="404040"/>
                </a:solidFill>
                <a:latin typeface="Carlito"/>
                <a:cs typeface="Carlito"/>
              </a:rPr>
              <a:t>set to </a:t>
            </a:r>
            <a:r>
              <a:rPr lang="en-GB" sz="2400" spc="-5" dirty="0">
                <a:solidFill>
                  <a:srgbClr val="404040"/>
                </a:solidFill>
                <a:latin typeface="Carlito"/>
                <a:cs typeface="Carlito"/>
              </a:rPr>
              <a:t>-&gt;</a:t>
            </a:r>
            <a:r>
              <a:rPr lang="en-GB" sz="2400" spc="-105" dirty="0">
                <a:solidFill>
                  <a:srgbClr val="404040"/>
                </a:solidFill>
                <a:latin typeface="Carlito"/>
                <a:cs typeface="Carlito"/>
              </a:rPr>
              <a:t> </a:t>
            </a:r>
            <a:r>
              <a:rPr lang="en-GB" sz="2400" dirty="0">
                <a:solidFill>
                  <a:srgbClr val="404040"/>
                </a:solidFill>
                <a:latin typeface="Carlito"/>
                <a:cs typeface="Carlito"/>
              </a:rPr>
              <a:t>0</a:t>
            </a:r>
            <a:endParaRPr lang="en-GB" sz="2400" dirty="0">
              <a:latin typeface="Carlito"/>
              <a:cs typeface="Carlito"/>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7791"/>
            <a:ext cx="10309115" cy="5049419"/>
          </a:xfrm>
          <a:prstGeom prst="rect">
            <a:avLst/>
          </a:prstGeom>
        </p:spPr>
        <p:txBody>
          <a:bodyPr lIns="91440" tIns="45720" rIns="91440" bIns="45720" anchor="t"/>
          <a:lstStyle/>
          <a:p>
            <a:pPr marL="12700" marR="556260">
              <a:lnSpc>
                <a:spcPts val="2210"/>
              </a:lnSpc>
              <a:spcBef>
                <a:spcPts val="335"/>
              </a:spcBef>
            </a:pPr>
            <a:r>
              <a:rPr lang="en-GB" sz="2400" spc="-20" dirty="0">
                <a:solidFill>
                  <a:srgbClr val="404040"/>
                </a:solidFill>
                <a:latin typeface="Carlito"/>
                <a:cs typeface="Carlito"/>
              </a:rPr>
              <a:t>Exploratory </a:t>
            </a:r>
            <a:r>
              <a:rPr lang="en-GB" sz="2400" spc="-25" dirty="0">
                <a:solidFill>
                  <a:srgbClr val="404040"/>
                </a:solidFill>
                <a:latin typeface="Carlito"/>
                <a:cs typeface="Carlito"/>
              </a:rPr>
              <a:t>Data </a:t>
            </a:r>
            <a:r>
              <a:rPr lang="en-GB" sz="2400" spc="-15" dirty="0">
                <a:solidFill>
                  <a:srgbClr val="404040"/>
                </a:solidFill>
                <a:latin typeface="Carlito"/>
                <a:cs typeface="Carlito"/>
              </a:rPr>
              <a:t>Analysis </a:t>
            </a:r>
            <a:r>
              <a:rPr lang="en-GB" sz="2400" spc="-20" dirty="0">
                <a:solidFill>
                  <a:srgbClr val="404040"/>
                </a:solidFill>
                <a:latin typeface="Carlito"/>
                <a:cs typeface="Carlito"/>
              </a:rPr>
              <a:t>performed </a:t>
            </a:r>
            <a:r>
              <a:rPr lang="en-GB" sz="2400" spc="-5" dirty="0">
                <a:solidFill>
                  <a:srgbClr val="404040"/>
                </a:solidFill>
                <a:latin typeface="Carlito"/>
                <a:cs typeface="Carlito"/>
              </a:rPr>
              <a:t>on variables </a:t>
            </a:r>
            <a:r>
              <a:rPr lang="en-GB" sz="2400" spc="-15" dirty="0">
                <a:solidFill>
                  <a:srgbClr val="404040"/>
                </a:solidFill>
                <a:latin typeface="Carlito"/>
                <a:cs typeface="Carlito"/>
              </a:rPr>
              <a:t>Flight </a:t>
            </a:r>
            <a:r>
              <a:rPr lang="en-GB" sz="2400" spc="-50" dirty="0">
                <a:solidFill>
                  <a:srgbClr val="404040"/>
                </a:solidFill>
                <a:latin typeface="Carlito"/>
                <a:cs typeface="Carlito"/>
              </a:rPr>
              <a:t>Number, </a:t>
            </a:r>
            <a:r>
              <a:rPr lang="en-GB" sz="2400" spc="-25" dirty="0">
                <a:solidFill>
                  <a:srgbClr val="404040"/>
                </a:solidFill>
                <a:latin typeface="Carlito"/>
                <a:cs typeface="Carlito"/>
              </a:rPr>
              <a:t>Payload </a:t>
            </a:r>
            <a:r>
              <a:rPr lang="en-GB" sz="2400" dirty="0">
                <a:solidFill>
                  <a:srgbClr val="404040"/>
                </a:solidFill>
                <a:latin typeface="Carlito"/>
                <a:cs typeface="Carlito"/>
              </a:rPr>
              <a:t>Mass, </a:t>
            </a:r>
            <a:r>
              <a:rPr lang="en-GB" sz="2400" spc="-5" dirty="0">
                <a:solidFill>
                  <a:srgbClr val="404040"/>
                </a:solidFill>
                <a:latin typeface="Carlito"/>
                <a:cs typeface="Carlito"/>
              </a:rPr>
              <a:t>Launch </a:t>
            </a:r>
            <a:r>
              <a:rPr lang="en-GB" sz="2400" spc="-15" dirty="0">
                <a:solidFill>
                  <a:srgbClr val="404040"/>
                </a:solidFill>
                <a:latin typeface="Carlito"/>
                <a:cs typeface="Carlito"/>
              </a:rPr>
              <a:t>Site,  </a:t>
            </a:r>
            <a:r>
              <a:rPr lang="en-GB" sz="2400" spc="-5" dirty="0">
                <a:solidFill>
                  <a:srgbClr val="404040"/>
                </a:solidFill>
                <a:latin typeface="Carlito"/>
                <a:cs typeface="Carlito"/>
              </a:rPr>
              <a:t>Orbit, Class </a:t>
            </a:r>
            <a:r>
              <a:rPr lang="en-GB" sz="2400" dirty="0">
                <a:solidFill>
                  <a:srgbClr val="404040"/>
                </a:solidFill>
                <a:latin typeface="Carlito"/>
                <a:cs typeface="Carlito"/>
              </a:rPr>
              <a:t>and</a:t>
            </a:r>
            <a:r>
              <a:rPr lang="en-GB" sz="2400" spc="-45" dirty="0">
                <a:solidFill>
                  <a:srgbClr val="404040"/>
                </a:solidFill>
                <a:latin typeface="Carlito"/>
                <a:cs typeface="Carlito"/>
              </a:rPr>
              <a:t> </a:t>
            </a:r>
            <a:r>
              <a:rPr lang="en-GB" sz="2400" spc="-130" dirty="0">
                <a:solidFill>
                  <a:srgbClr val="404040"/>
                </a:solidFill>
                <a:latin typeface="Carlito"/>
                <a:cs typeface="Carlito"/>
              </a:rPr>
              <a:t>Year.</a:t>
            </a:r>
            <a:endParaRPr lang="en-GB" sz="2400" dirty="0">
              <a:latin typeface="Carlito"/>
              <a:cs typeface="Carlito"/>
            </a:endParaRPr>
          </a:p>
          <a:p>
            <a:pPr marL="12700">
              <a:lnSpc>
                <a:spcPct val="100000"/>
              </a:lnSpc>
              <a:spcBef>
                <a:spcPts val="1050"/>
              </a:spcBef>
            </a:pPr>
            <a:r>
              <a:rPr lang="en-GB" sz="2400" u="heavy" spc="-5" dirty="0">
                <a:solidFill>
                  <a:srgbClr val="404040"/>
                </a:solidFill>
                <a:uFill>
                  <a:solidFill>
                    <a:srgbClr val="404040"/>
                  </a:solidFill>
                </a:uFill>
                <a:latin typeface="Carlito"/>
                <a:cs typeface="Carlito"/>
              </a:rPr>
              <a:t>Plots</a:t>
            </a:r>
            <a:r>
              <a:rPr lang="en-GB" sz="2400" u="heavy" spc="-55" dirty="0">
                <a:solidFill>
                  <a:srgbClr val="404040"/>
                </a:solidFill>
                <a:uFill>
                  <a:solidFill>
                    <a:srgbClr val="404040"/>
                  </a:solidFill>
                </a:uFill>
                <a:latin typeface="Carlito"/>
                <a:cs typeface="Carlito"/>
              </a:rPr>
              <a:t> </a:t>
            </a:r>
            <a:r>
              <a:rPr lang="en-GB" sz="2400" u="heavy" spc="-5" dirty="0">
                <a:solidFill>
                  <a:srgbClr val="404040"/>
                </a:solidFill>
                <a:uFill>
                  <a:solidFill>
                    <a:srgbClr val="404040"/>
                  </a:solidFill>
                </a:uFill>
                <a:latin typeface="Carlito"/>
                <a:cs typeface="Carlito"/>
              </a:rPr>
              <a:t>Used:</a:t>
            </a:r>
            <a:endParaRPr lang="en-GB" sz="2400" dirty="0">
              <a:latin typeface="Carlito"/>
              <a:cs typeface="Carlito"/>
            </a:endParaRPr>
          </a:p>
          <a:p>
            <a:pPr marL="12700" marR="405765">
              <a:lnSpc>
                <a:spcPts val="2210"/>
              </a:lnSpc>
              <a:spcBef>
                <a:spcPts val="1430"/>
              </a:spcBef>
            </a:pPr>
            <a:r>
              <a:rPr lang="en-GB" sz="2400" spc="-15" dirty="0">
                <a:solidFill>
                  <a:srgbClr val="404040"/>
                </a:solidFill>
                <a:latin typeface="Carlito"/>
                <a:cs typeface="Carlito"/>
              </a:rPr>
              <a:t>Flight </a:t>
            </a:r>
            <a:r>
              <a:rPr lang="en-GB" sz="2400" dirty="0">
                <a:solidFill>
                  <a:srgbClr val="404040"/>
                </a:solidFill>
                <a:latin typeface="Carlito"/>
                <a:cs typeface="Carlito"/>
              </a:rPr>
              <a:t>Number </a:t>
            </a:r>
            <a:r>
              <a:rPr lang="en-GB" sz="2400" spc="-20" dirty="0">
                <a:solidFill>
                  <a:srgbClr val="404040"/>
                </a:solidFill>
                <a:latin typeface="Carlito"/>
                <a:cs typeface="Carlito"/>
              </a:rPr>
              <a:t>vs. </a:t>
            </a:r>
            <a:r>
              <a:rPr lang="en-GB" sz="2400" spc="-25" dirty="0">
                <a:solidFill>
                  <a:srgbClr val="404040"/>
                </a:solidFill>
                <a:latin typeface="Carlito"/>
                <a:cs typeface="Carlito"/>
              </a:rPr>
              <a:t>Payload </a:t>
            </a:r>
            <a:r>
              <a:rPr lang="en-GB" sz="2400" dirty="0">
                <a:solidFill>
                  <a:srgbClr val="404040"/>
                </a:solidFill>
                <a:latin typeface="Carlito"/>
                <a:cs typeface="Carlito"/>
              </a:rPr>
              <a:t>Mass, </a:t>
            </a:r>
            <a:r>
              <a:rPr lang="en-GB" sz="2400" spc="-10" dirty="0">
                <a:solidFill>
                  <a:srgbClr val="404040"/>
                </a:solidFill>
                <a:latin typeface="Carlito"/>
                <a:cs typeface="Carlito"/>
              </a:rPr>
              <a:t>Flight </a:t>
            </a:r>
            <a:r>
              <a:rPr lang="en-GB" sz="2400" dirty="0">
                <a:solidFill>
                  <a:srgbClr val="404040"/>
                </a:solidFill>
                <a:latin typeface="Carlito"/>
                <a:cs typeface="Carlito"/>
              </a:rPr>
              <a:t>Number </a:t>
            </a:r>
            <a:r>
              <a:rPr lang="en-GB" sz="2400" spc="-20" dirty="0">
                <a:solidFill>
                  <a:srgbClr val="404040"/>
                </a:solidFill>
                <a:latin typeface="Carlito"/>
                <a:cs typeface="Carlito"/>
              </a:rPr>
              <a:t>vs. </a:t>
            </a:r>
            <a:r>
              <a:rPr lang="en-GB" sz="2400" spc="-5" dirty="0">
                <a:solidFill>
                  <a:srgbClr val="404040"/>
                </a:solidFill>
                <a:latin typeface="Carlito"/>
                <a:cs typeface="Carlito"/>
              </a:rPr>
              <a:t>Launch </a:t>
            </a:r>
            <a:r>
              <a:rPr lang="en-GB" sz="2400" spc="-15" dirty="0">
                <a:solidFill>
                  <a:srgbClr val="404040"/>
                </a:solidFill>
                <a:latin typeface="Carlito"/>
                <a:cs typeface="Carlito"/>
              </a:rPr>
              <a:t>Site, </a:t>
            </a:r>
            <a:r>
              <a:rPr lang="en-GB" sz="2400" spc="-25" dirty="0">
                <a:solidFill>
                  <a:srgbClr val="404040"/>
                </a:solidFill>
                <a:latin typeface="Carlito"/>
                <a:cs typeface="Carlito"/>
              </a:rPr>
              <a:t>Payload </a:t>
            </a:r>
            <a:r>
              <a:rPr lang="en-GB" sz="2400" dirty="0">
                <a:solidFill>
                  <a:srgbClr val="404040"/>
                </a:solidFill>
                <a:latin typeface="Carlito"/>
                <a:cs typeface="Carlito"/>
              </a:rPr>
              <a:t>Mass </a:t>
            </a:r>
            <a:r>
              <a:rPr lang="en-GB" sz="2400" spc="-20" dirty="0">
                <a:solidFill>
                  <a:srgbClr val="404040"/>
                </a:solidFill>
                <a:latin typeface="Carlito"/>
                <a:cs typeface="Carlito"/>
              </a:rPr>
              <a:t>vs. </a:t>
            </a:r>
            <a:r>
              <a:rPr lang="en-GB" sz="2400" spc="-5" dirty="0">
                <a:solidFill>
                  <a:srgbClr val="404040"/>
                </a:solidFill>
                <a:latin typeface="Carlito"/>
                <a:cs typeface="Carlito"/>
              </a:rPr>
              <a:t>Launch </a:t>
            </a:r>
            <a:r>
              <a:rPr lang="en-GB" sz="2400" spc="-15" dirty="0">
                <a:solidFill>
                  <a:srgbClr val="404040"/>
                </a:solidFill>
                <a:latin typeface="Carlito"/>
                <a:cs typeface="Carlito"/>
              </a:rPr>
              <a:t>Site,  </a:t>
            </a:r>
            <a:r>
              <a:rPr lang="en-GB" sz="2400" spc="-5" dirty="0">
                <a:solidFill>
                  <a:srgbClr val="404040"/>
                </a:solidFill>
                <a:latin typeface="Carlito"/>
                <a:cs typeface="Carlito"/>
              </a:rPr>
              <a:t>Orbit </a:t>
            </a:r>
            <a:r>
              <a:rPr lang="en-GB" sz="2400" spc="-20" dirty="0">
                <a:solidFill>
                  <a:srgbClr val="404040"/>
                </a:solidFill>
                <a:latin typeface="Carlito"/>
                <a:cs typeface="Carlito"/>
              </a:rPr>
              <a:t>vs. </a:t>
            </a:r>
            <a:r>
              <a:rPr lang="en-GB" sz="2400" dirty="0">
                <a:solidFill>
                  <a:srgbClr val="404040"/>
                </a:solidFill>
                <a:latin typeface="Carlito"/>
                <a:cs typeface="Carlito"/>
              </a:rPr>
              <a:t>Success </a:t>
            </a:r>
            <a:r>
              <a:rPr lang="en-GB" sz="2400" spc="-20" dirty="0">
                <a:solidFill>
                  <a:srgbClr val="404040"/>
                </a:solidFill>
                <a:latin typeface="Carlito"/>
                <a:cs typeface="Carlito"/>
              </a:rPr>
              <a:t>Rate, </a:t>
            </a:r>
            <a:r>
              <a:rPr lang="en-GB" sz="2400" spc="-10" dirty="0">
                <a:solidFill>
                  <a:srgbClr val="404040"/>
                </a:solidFill>
                <a:latin typeface="Carlito"/>
                <a:cs typeface="Carlito"/>
              </a:rPr>
              <a:t>Flight </a:t>
            </a:r>
            <a:r>
              <a:rPr lang="en-GB" sz="2400" dirty="0">
                <a:solidFill>
                  <a:srgbClr val="404040"/>
                </a:solidFill>
                <a:latin typeface="Carlito"/>
                <a:cs typeface="Carlito"/>
              </a:rPr>
              <a:t>Number </a:t>
            </a:r>
            <a:r>
              <a:rPr lang="en-GB" sz="2400" spc="-20" dirty="0">
                <a:solidFill>
                  <a:srgbClr val="404040"/>
                </a:solidFill>
                <a:latin typeface="Carlito"/>
                <a:cs typeface="Carlito"/>
              </a:rPr>
              <a:t>vs. </a:t>
            </a:r>
            <a:r>
              <a:rPr lang="en-GB" sz="2400" spc="-5" dirty="0">
                <a:solidFill>
                  <a:srgbClr val="404040"/>
                </a:solidFill>
                <a:latin typeface="Carlito"/>
                <a:cs typeface="Carlito"/>
              </a:rPr>
              <a:t>Orbit, </a:t>
            </a:r>
            <a:r>
              <a:rPr lang="en-GB" sz="2400" spc="-25" dirty="0">
                <a:solidFill>
                  <a:srgbClr val="404040"/>
                </a:solidFill>
                <a:latin typeface="Carlito"/>
                <a:cs typeface="Carlito"/>
              </a:rPr>
              <a:t>Payload </a:t>
            </a:r>
            <a:r>
              <a:rPr lang="en-GB" sz="2400" spc="-15" dirty="0">
                <a:solidFill>
                  <a:srgbClr val="404040"/>
                </a:solidFill>
                <a:latin typeface="Carlito"/>
                <a:cs typeface="Carlito"/>
              </a:rPr>
              <a:t>vs </a:t>
            </a:r>
            <a:r>
              <a:rPr lang="en-GB" sz="2400" spc="-5" dirty="0">
                <a:solidFill>
                  <a:srgbClr val="404040"/>
                </a:solidFill>
                <a:latin typeface="Carlito"/>
                <a:cs typeface="Carlito"/>
              </a:rPr>
              <a:t>Orbit, </a:t>
            </a:r>
            <a:r>
              <a:rPr lang="en-GB" sz="2400" dirty="0">
                <a:solidFill>
                  <a:srgbClr val="404040"/>
                </a:solidFill>
                <a:latin typeface="Carlito"/>
                <a:cs typeface="Carlito"/>
              </a:rPr>
              <a:t>and Success </a:t>
            </a:r>
            <a:r>
              <a:rPr lang="en-GB" sz="2400" spc="-60" dirty="0">
                <a:solidFill>
                  <a:srgbClr val="404040"/>
                </a:solidFill>
                <a:latin typeface="Carlito"/>
                <a:cs typeface="Carlito"/>
              </a:rPr>
              <a:t>Yearly</a:t>
            </a:r>
            <a:r>
              <a:rPr lang="en-GB" sz="2400" spc="70" dirty="0">
                <a:solidFill>
                  <a:srgbClr val="404040"/>
                </a:solidFill>
                <a:latin typeface="Carlito"/>
                <a:cs typeface="Carlito"/>
              </a:rPr>
              <a:t> </a:t>
            </a:r>
            <a:r>
              <a:rPr lang="en-GB" sz="2400" spc="-60" dirty="0">
                <a:solidFill>
                  <a:srgbClr val="404040"/>
                </a:solidFill>
                <a:latin typeface="Carlito"/>
                <a:cs typeface="Carlito"/>
              </a:rPr>
              <a:t>Trend</a:t>
            </a:r>
            <a:endParaRPr lang="en-GB" sz="2400" dirty="0">
              <a:latin typeface="Carlito"/>
              <a:cs typeface="Carlito"/>
            </a:endParaRPr>
          </a:p>
          <a:p>
            <a:pPr marL="12700">
              <a:lnSpc>
                <a:spcPts val="2300"/>
              </a:lnSpc>
              <a:spcBef>
                <a:spcPts val="1160"/>
              </a:spcBef>
            </a:pPr>
            <a:r>
              <a:rPr lang="en-GB" sz="2400" spc="-25" dirty="0">
                <a:solidFill>
                  <a:srgbClr val="404040"/>
                </a:solidFill>
                <a:latin typeface="Carlito"/>
                <a:cs typeface="Carlito"/>
              </a:rPr>
              <a:t>Scatter </a:t>
            </a:r>
            <a:r>
              <a:rPr lang="en-GB" sz="2400" spc="-5" dirty="0">
                <a:solidFill>
                  <a:srgbClr val="404040"/>
                </a:solidFill>
                <a:latin typeface="Carlito"/>
                <a:cs typeface="Carlito"/>
              </a:rPr>
              <a:t>plots, line </a:t>
            </a:r>
            <a:r>
              <a:rPr lang="en-GB" sz="2400" dirty="0">
                <a:solidFill>
                  <a:srgbClr val="404040"/>
                </a:solidFill>
                <a:latin typeface="Carlito"/>
                <a:cs typeface="Carlito"/>
              </a:rPr>
              <a:t>charts, and </a:t>
            </a:r>
            <a:r>
              <a:rPr lang="en-GB" sz="2400" spc="-5" dirty="0">
                <a:solidFill>
                  <a:srgbClr val="404040"/>
                </a:solidFill>
                <a:latin typeface="Carlito"/>
                <a:cs typeface="Carlito"/>
              </a:rPr>
              <a:t>bar plots </a:t>
            </a:r>
            <a:r>
              <a:rPr lang="en-GB" sz="2400" spc="-20" dirty="0">
                <a:solidFill>
                  <a:srgbClr val="404040"/>
                </a:solidFill>
                <a:latin typeface="Carlito"/>
                <a:cs typeface="Carlito"/>
              </a:rPr>
              <a:t>were </a:t>
            </a:r>
            <a:r>
              <a:rPr lang="en-GB" sz="2400" spc="-5" dirty="0">
                <a:solidFill>
                  <a:srgbClr val="404040"/>
                </a:solidFill>
                <a:latin typeface="Carlito"/>
                <a:cs typeface="Carlito"/>
              </a:rPr>
              <a:t>used </a:t>
            </a:r>
            <a:r>
              <a:rPr lang="en-GB" sz="2400" spc="-20" dirty="0">
                <a:solidFill>
                  <a:srgbClr val="404040"/>
                </a:solidFill>
                <a:latin typeface="Carlito"/>
                <a:cs typeface="Carlito"/>
              </a:rPr>
              <a:t>to compare </a:t>
            </a:r>
            <a:r>
              <a:rPr lang="en-GB" sz="2400" spc="-5" dirty="0">
                <a:solidFill>
                  <a:srgbClr val="404040"/>
                </a:solidFill>
                <a:latin typeface="Carlito"/>
                <a:cs typeface="Carlito"/>
              </a:rPr>
              <a:t>relationships between variables</a:t>
            </a:r>
            <a:r>
              <a:rPr lang="en-GB" sz="2400" spc="-20" dirty="0">
                <a:solidFill>
                  <a:srgbClr val="404040"/>
                </a:solidFill>
                <a:latin typeface="Carlito"/>
                <a:cs typeface="Carlito"/>
              </a:rPr>
              <a:t> to</a:t>
            </a:r>
            <a:endParaRPr lang="en-GB" sz="2400" dirty="0">
              <a:latin typeface="Carlito"/>
              <a:cs typeface="Carlito"/>
            </a:endParaRPr>
          </a:p>
          <a:p>
            <a:pPr marL="12700">
              <a:lnSpc>
                <a:spcPts val="2300"/>
              </a:lnSpc>
            </a:pPr>
            <a:r>
              <a:rPr lang="en-GB" sz="2400" spc="-5" dirty="0">
                <a:solidFill>
                  <a:srgbClr val="404040"/>
                </a:solidFill>
                <a:latin typeface="Carlito"/>
                <a:cs typeface="Carlito"/>
              </a:rPr>
              <a:t>decide if </a:t>
            </a:r>
            <a:r>
              <a:rPr lang="en-GB" sz="2400" dirty="0">
                <a:solidFill>
                  <a:srgbClr val="404040"/>
                </a:solidFill>
                <a:latin typeface="Carlito"/>
                <a:cs typeface="Carlito"/>
              </a:rPr>
              <a:t>a </a:t>
            </a:r>
            <a:r>
              <a:rPr lang="en-GB" sz="2400" spc="-10" dirty="0">
                <a:solidFill>
                  <a:srgbClr val="404040"/>
                </a:solidFill>
                <a:latin typeface="Carlito"/>
                <a:cs typeface="Carlito"/>
              </a:rPr>
              <a:t>relationship </a:t>
            </a:r>
            <a:r>
              <a:rPr lang="en-GB" sz="2400" spc="-25" dirty="0">
                <a:solidFill>
                  <a:srgbClr val="404040"/>
                </a:solidFill>
                <a:latin typeface="Carlito"/>
                <a:cs typeface="Carlito"/>
              </a:rPr>
              <a:t>exists </a:t>
            </a:r>
            <a:r>
              <a:rPr lang="en-GB" sz="2400" dirty="0">
                <a:solidFill>
                  <a:srgbClr val="404040"/>
                </a:solidFill>
                <a:latin typeface="Carlito"/>
                <a:cs typeface="Carlito"/>
              </a:rPr>
              <a:t>so </a:t>
            </a:r>
            <a:r>
              <a:rPr lang="en-GB" sz="2400" spc="-5" dirty="0">
                <a:solidFill>
                  <a:srgbClr val="404040"/>
                </a:solidFill>
                <a:latin typeface="Carlito"/>
                <a:cs typeface="Carlito"/>
              </a:rPr>
              <a:t>that they could </a:t>
            </a:r>
            <a:r>
              <a:rPr lang="en-GB" sz="2400" dirty="0">
                <a:solidFill>
                  <a:srgbClr val="404040"/>
                </a:solidFill>
                <a:latin typeface="Carlito"/>
                <a:cs typeface="Carlito"/>
              </a:rPr>
              <a:t>be </a:t>
            </a:r>
            <a:r>
              <a:rPr lang="en-GB" sz="2400" spc="-5" dirty="0">
                <a:solidFill>
                  <a:srgbClr val="404040"/>
                </a:solidFill>
                <a:latin typeface="Carlito"/>
                <a:cs typeface="Carlito"/>
              </a:rPr>
              <a:t>used in </a:t>
            </a:r>
            <a:r>
              <a:rPr lang="en-GB" sz="2400" spc="-10" dirty="0">
                <a:solidFill>
                  <a:srgbClr val="404040"/>
                </a:solidFill>
                <a:latin typeface="Carlito"/>
                <a:cs typeface="Carlito"/>
              </a:rPr>
              <a:t>training </a:t>
            </a:r>
            <a:r>
              <a:rPr lang="en-GB" sz="2400" dirty="0">
                <a:solidFill>
                  <a:srgbClr val="404040"/>
                </a:solidFill>
                <a:latin typeface="Carlito"/>
                <a:cs typeface="Carlito"/>
              </a:rPr>
              <a:t>the machine </a:t>
            </a:r>
            <a:r>
              <a:rPr lang="en-GB" sz="2400" spc="-5" dirty="0">
                <a:solidFill>
                  <a:srgbClr val="404040"/>
                </a:solidFill>
                <a:latin typeface="Carlito"/>
                <a:cs typeface="Carlito"/>
              </a:rPr>
              <a:t>learning</a:t>
            </a:r>
            <a:r>
              <a:rPr lang="en-GB" sz="2400" spc="-45" dirty="0">
                <a:solidFill>
                  <a:srgbClr val="404040"/>
                </a:solidFill>
                <a:latin typeface="Carlito"/>
                <a:cs typeface="Carlito"/>
              </a:rPr>
              <a:t> </a:t>
            </a:r>
            <a:r>
              <a:rPr lang="en-GB" sz="2400" spc="-5" dirty="0">
                <a:solidFill>
                  <a:srgbClr val="404040"/>
                </a:solidFill>
                <a:latin typeface="Carlito"/>
                <a:cs typeface="Carlito"/>
              </a:rPr>
              <a:t>model</a:t>
            </a:r>
            <a:endParaRPr lang="en-GB" sz="2400" dirty="0">
              <a:latin typeface="Carlito"/>
              <a:cs typeface="Carlito"/>
            </a:endParaRPr>
          </a:p>
          <a:p>
            <a:pPr marL="12700" marR="5080">
              <a:lnSpc>
                <a:spcPct val="100000"/>
              </a:lnSpc>
              <a:spcBef>
                <a:spcPts val="1105"/>
              </a:spcBef>
            </a:pPr>
            <a:r>
              <a:rPr lang="en-GB" sz="2400" u="heavy" dirty="0">
                <a:solidFill>
                  <a:srgbClr val="404040"/>
                </a:solidFill>
                <a:uFill>
                  <a:solidFill>
                    <a:srgbClr val="404040"/>
                  </a:solidFill>
                </a:uFill>
                <a:latin typeface="Carlito"/>
                <a:cs typeface="Carlito"/>
              </a:rPr>
              <a:t>GitHub </a:t>
            </a:r>
            <a:r>
              <a:rPr lang="en-GB" sz="2400" u="heavy" spc="-5" dirty="0">
                <a:solidFill>
                  <a:srgbClr val="404040"/>
                </a:solidFill>
                <a:uFill>
                  <a:solidFill>
                    <a:srgbClr val="404040"/>
                  </a:solidFill>
                </a:uFill>
                <a:latin typeface="Carlito"/>
                <a:cs typeface="Carlito"/>
              </a:rPr>
              <a:t>url: </a:t>
            </a:r>
            <a:r>
              <a:rPr lang="en-GB" sz="2400" spc="-5" dirty="0">
                <a:solidFill>
                  <a:srgbClr val="404040"/>
                </a:solidFill>
                <a:latin typeface="Carlito"/>
                <a:cs typeface="Carlito"/>
              </a:rPr>
              <a:t> </a:t>
            </a:r>
            <a:r>
              <a:rPr lang="en-GB" sz="2400" u="heavy" spc="-10" dirty="0">
                <a:solidFill>
                  <a:srgbClr val="2996E1"/>
                </a:solidFill>
                <a:uFill>
                  <a:solidFill>
                    <a:srgbClr val="404040"/>
                  </a:solidFill>
                </a:uFill>
                <a:latin typeface="Carlito"/>
                <a:cs typeface="Carlito"/>
              </a:rPr>
              <a:t>https://github.com/piyushgoel2808/Data-Science-Professional-IBM-/blob/9aeb2091bf089ed48afc6ed950583d34fcc9c5dc/10.Applied_Data_Science_Capstone/Week%202%20EDA/EDA%20with%20Visualization.ipynb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6"/>
            <a:ext cx="11085291" cy="4644607"/>
          </a:xfrm>
          <a:prstGeom prst="rect">
            <a:avLst/>
          </a:prstGeom>
        </p:spPr>
        <p:txBody>
          <a:bodyPr lIns="91440" tIns="45720" rIns="91440" bIns="45720" anchor="t"/>
          <a:lstStyle/>
          <a:p>
            <a:pPr marL="12700">
              <a:lnSpc>
                <a:spcPct val="100000"/>
              </a:lnSpc>
              <a:spcBef>
                <a:spcPts val="1280"/>
              </a:spcBef>
            </a:pPr>
            <a:r>
              <a:rPr lang="en-IN" sz="2400" spc="-5" dirty="0">
                <a:solidFill>
                  <a:srgbClr val="404040"/>
                </a:solidFill>
                <a:latin typeface="Carlito"/>
                <a:cs typeface="Carlito"/>
              </a:rPr>
              <a:t>Loaded </a:t>
            </a:r>
            <a:r>
              <a:rPr lang="en-IN" sz="2400" spc="-25" dirty="0">
                <a:solidFill>
                  <a:srgbClr val="404040"/>
                </a:solidFill>
                <a:latin typeface="Carlito"/>
                <a:cs typeface="Carlito"/>
              </a:rPr>
              <a:t>data </a:t>
            </a:r>
            <a:r>
              <a:rPr lang="en-IN" sz="2400" spc="-10" dirty="0">
                <a:solidFill>
                  <a:srgbClr val="404040"/>
                </a:solidFill>
                <a:latin typeface="Carlito"/>
                <a:cs typeface="Carlito"/>
              </a:rPr>
              <a:t>set </a:t>
            </a:r>
            <a:r>
              <a:rPr lang="en-IN" sz="2400" spc="-25" dirty="0">
                <a:solidFill>
                  <a:srgbClr val="404040"/>
                </a:solidFill>
                <a:latin typeface="Carlito"/>
                <a:cs typeface="Carlito"/>
              </a:rPr>
              <a:t>into </a:t>
            </a:r>
            <a:r>
              <a:rPr lang="en-IN" sz="2400" dirty="0">
                <a:solidFill>
                  <a:srgbClr val="404040"/>
                </a:solidFill>
                <a:latin typeface="Carlito"/>
                <a:cs typeface="Carlito"/>
              </a:rPr>
              <a:t>IBM DB2</a:t>
            </a:r>
            <a:r>
              <a:rPr lang="en-IN" sz="2400" spc="-125" dirty="0">
                <a:solidFill>
                  <a:srgbClr val="404040"/>
                </a:solidFill>
                <a:latin typeface="Carlito"/>
                <a:cs typeface="Carlito"/>
              </a:rPr>
              <a:t> </a:t>
            </a:r>
            <a:r>
              <a:rPr lang="en-IN" sz="2400" spc="-5" dirty="0">
                <a:solidFill>
                  <a:srgbClr val="404040"/>
                </a:solidFill>
                <a:latin typeface="Carlito"/>
                <a:cs typeface="Carlito"/>
              </a:rPr>
              <a:t>Database.</a:t>
            </a:r>
            <a:endParaRPr lang="en-IN" sz="2400" dirty="0">
              <a:latin typeface="Carlito"/>
              <a:cs typeface="Carlito"/>
            </a:endParaRPr>
          </a:p>
          <a:p>
            <a:pPr marL="12700">
              <a:lnSpc>
                <a:spcPct val="100000"/>
              </a:lnSpc>
              <a:spcBef>
                <a:spcPts val="1175"/>
              </a:spcBef>
            </a:pPr>
            <a:r>
              <a:rPr lang="en-IN" sz="2400" spc="-5" dirty="0">
                <a:solidFill>
                  <a:srgbClr val="404040"/>
                </a:solidFill>
                <a:latin typeface="Carlito"/>
                <a:cs typeface="Carlito"/>
              </a:rPr>
              <a:t>Queried using SQL </a:t>
            </a:r>
            <a:r>
              <a:rPr lang="en-IN" sz="2400" dirty="0">
                <a:solidFill>
                  <a:srgbClr val="404040"/>
                </a:solidFill>
                <a:latin typeface="Carlito"/>
                <a:cs typeface="Carlito"/>
              </a:rPr>
              <a:t>Python</a:t>
            </a:r>
            <a:r>
              <a:rPr lang="en-IN" sz="2400" spc="-100" dirty="0">
                <a:solidFill>
                  <a:srgbClr val="404040"/>
                </a:solidFill>
                <a:latin typeface="Carlito"/>
                <a:cs typeface="Carlito"/>
              </a:rPr>
              <a:t> </a:t>
            </a:r>
            <a:r>
              <a:rPr lang="en-IN" sz="2400" spc="-25" dirty="0">
                <a:solidFill>
                  <a:srgbClr val="404040"/>
                </a:solidFill>
                <a:latin typeface="Carlito"/>
                <a:cs typeface="Carlito"/>
              </a:rPr>
              <a:t>integration.</a:t>
            </a:r>
            <a:endParaRPr lang="en-IN" sz="2400" dirty="0">
              <a:latin typeface="Carlito"/>
              <a:cs typeface="Carlito"/>
            </a:endParaRPr>
          </a:p>
          <a:p>
            <a:pPr marL="12700">
              <a:lnSpc>
                <a:spcPct val="100000"/>
              </a:lnSpc>
              <a:spcBef>
                <a:spcPts val="1560"/>
              </a:spcBef>
            </a:pPr>
            <a:r>
              <a:rPr lang="en-IN" sz="2400" spc="-5" dirty="0">
                <a:solidFill>
                  <a:srgbClr val="404040"/>
                </a:solidFill>
                <a:latin typeface="Carlito"/>
                <a:cs typeface="Carlito"/>
              </a:rPr>
              <a:t>Queries </a:t>
            </a:r>
            <a:r>
              <a:rPr lang="en-IN" sz="2400" spc="-20" dirty="0">
                <a:solidFill>
                  <a:srgbClr val="404040"/>
                </a:solidFill>
                <a:latin typeface="Carlito"/>
                <a:cs typeface="Carlito"/>
              </a:rPr>
              <a:t>were </a:t>
            </a:r>
            <a:r>
              <a:rPr lang="en-IN" sz="2400" dirty="0">
                <a:solidFill>
                  <a:srgbClr val="404040"/>
                </a:solidFill>
                <a:latin typeface="Carlito"/>
                <a:cs typeface="Carlito"/>
              </a:rPr>
              <a:t>made </a:t>
            </a:r>
            <a:r>
              <a:rPr lang="en-IN" sz="2400" spc="-20" dirty="0">
                <a:solidFill>
                  <a:srgbClr val="404040"/>
                </a:solidFill>
                <a:latin typeface="Carlito"/>
                <a:cs typeface="Carlito"/>
              </a:rPr>
              <a:t>to </a:t>
            </a:r>
            <a:r>
              <a:rPr lang="en-IN" sz="2400" spc="-10" dirty="0">
                <a:solidFill>
                  <a:srgbClr val="404040"/>
                </a:solidFill>
                <a:latin typeface="Carlito"/>
                <a:cs typeface="Carlito"/>
              </a:rPr>
              <a:t>get </a:t>
            </a:r>
            <a:r>
              <a:rPr lang="en-IN" sz="2400" dirty="0">
                <a:solidFill>
                  <a:srgbClr val="404040"/>
                </a:solidFill>
                <a:latin typeface="Carlito"/>
                <a:cs typeface="Carlito"/>
              </a:rPr>
              <a:t>a </a:t>
            </a:r>
            <a:r>
              <a:rPr lang="en-IN" sz="2400" spc="-25" dirty="0">
                <a:solidFill>
                  <a:srgbClr val="404040"/>
                </a:solidFill>
                <a:latin typeface="Carlito"/>
                <a:cs typeface="Carlito"/>
              </a:rPr>
              <a:t>better </a:t>
            </a:r>
            <a:r>
              <a:rPr lang="en-IN" sz="2400" spc="-20" dirty="0">
                <a:solidFill>
                  <a:srgbClr val="404040"/>
                </a:solidFill>
                <a:latin typeface="Carlito"/>
                <a:cs typeface="Carlito"/>
              </a:rPr>
              <a:t>understanding </a:t>
            </a:r>
            <a:r>
              <a:rPr lang="en-IN" sz="2400" spc="-5" dirty="0">
                <a:solidFill>
                  <a:srgbClr val="404040"/>
                </a:solidFill>
                <a:latin typeface="Carlito"/>
                <a:cs typeface="Carlito"/>
              </a:rPr>
              <a:t>of </a:t>
            </a:r>
            <a:r>
              <a:rPr lang="en-IN" sz="2400" dirty="0">
                <a:solidFill>
                  <a:srgbClr val="404040"/>
                </a:solidFill>
                <a:latin typeface="Carlito"/>
                <a:cs typeface="Carlito"/>
              </a:rPr>
              <a:t>the</a:t>
            </a:r>
            <a:r>
              <a:rPr lang="en-IN" sz="2400" spc="25" dirty="0">
                <a:solidFill>
                  <a:srgbClr val="404040"/>
                </a:solidFill>
                <a:latin typeface="Carlito"/>
                <a:cs typeface="Carlito"/>
              </a:rPr>
              <a:t> </a:t>
            </a:r>
            <a:r>
              <a:rPr lang="en-IN" sz="2400" spc="-20" dirty="0">
                <a:solidFill>
                  <a:srgbClr val="404040"/>
                </a:solidFill>
                <a:latin typeface="Carlito"/>
                <a:cs typeface="Carlito"/>
              </a:rPr>
              <a:t>dataset.</a:t>
            </a:r>
            <a:endParaRPr lang="en-IN" sz="2400" dirty="0">
              <a:latin typeface="Carlito"/>
              <a:cs typeface="Carlito"/>
            </a:endParaRPr>
          </a:p>
          <a:p>
            <a:pPr marL="12700" marR="434975">
              <a:lnSpc>
                <a:spcPts val="2200"/>
              </a:lnSpc>
              <a:spcBef>
                <a:spcPts val="1440"/>
              </a:spcBef>
            </a:pPr>
            <a:r>
              <a:rPr lang="en-IN" sz="2400" spc="-5" dirty="0">
                <a:solidFill>
                  <a:srgbClr val="404040"/>
                </a:solidFill>
                <a:latin typeface="Carlito"/>
                <a:cs typeface="Carlito"/>
              </a:rPr>
              <a:t>Queried </a:t>
            </a:r>
            <a:r>
              <a:rPr lang="en-IN" sz="2400" spc="-20" dirty="0">
                <a:solidFill>
                  <a:srgbClr val="404040"/>
                </a:solidFill>
                <a:latin typeface="Carlito"/>
                <a:cs typeface="Carlito"/>
              </a:rPr>
              <a:t>information </a:t>
            </a:r>
            <a:r>
              <a:rPr lang="en-IN" sz="2400" dirty="0">
                <a:solidFill>
                  <a:srgbClr val="404040"/>
                </a:solidFill>
                <a:latin typeface="Carlito"/>
                <a:cs typeface="Carlito"/>
              </a:rPr>
              <a:t>about launch </a:t>
            </a:r>
            <a:r>
              <a:rPr lang="en-IN" sz="2400" spc="-20" dirty="0">
                <a:solidFill>
                  <a:srgbClr val="404040"/>
                </a:solidFill>
                <a:latin typeface="Carlito"/>
                <a:cs typeface="Carlito"/>
              </a:rPr>
              <a:t>site </a:t>
            </a:r>
            <a:r>
              <a:rPr lang="en-IN" sz="2400" spc="-5" dirty="0">
                <a:solidFill>
                  <a:srgbClr val="404040"/>
                </a:solidFill>
                <a:latin typeface="Carlito"/>
                <a:cs typeface="Carlito"/>
              </a:rPr>
              <a:t>names, mission </a:t>
            </a:r>
            <a:r>
              <a:rPr lang="en-IN" sz="2400" spc="-20" dirty="0">
                <a:solidFill>
                  <a:srgbClr val="404040"/>
                </a:solidFill>
                <a:latin typeface="Carlito"/>
                <a:cs typeface="Carlito"/>
              </a:rPr>
              <a:t>outcomes, various pay </a:t>
            </a:r>
            <a:r>
              <a:rPr lang="en-IN" sz="2400" dirty="0">
                <a:solidFill>
                  <a:srgbClr val="404040"/>
                </a:solidFill>
                <a:latin typeface="Carlito"/>
                <a:cs typeface="Carlito"/>
              </a:rPr>
              <a:t>load </a:t>
            </a:r>
            <a:r>
              <a:rPr lang="en-IN" sz="2400" spc="-25" dirty="0">
                <a:solidFill>
                  <a:srgbClr val="404040"/>
                </a:solidFill>
                <a:latin typeface="Carlito"/>
                <a:cs typeface="Carlito"/>
              </a:rPr>
              <a:t>sizes </a:t>
            </a:r>
            <a:r>
              <a:rPr lang="en-IN" sz="2400" spc="-5" dirty="0">
                <a:solidFill>
                  <a:srgbClr val="404040"/>
                </a:solidFill>
                <a:latin typeface="Carlito"/>
                <a:cs typeface="Carlito"/>
              </a:rPr>
              <a:t>of  </a:t>
            </a:r>
            <a:r>
              <a:rPr lang="en-IN" sz="2400" spc="-25" dirty="0">
                <a:solidFill>
                  <a:srgbClr val="404040"/>
                </a:solidFill>
                <a:latin typeface="Carlito"/>
                <a:cs typeface="Carlito"/>
              </a:rPr>
              <a:t>customers </a:t>
            </a:r>
            <a:r>
              <a:rPr lang="en-IN" sz="2400" dirty="0">
                <a:solidFill>
                  <a:srgbClr val="404040"/>
                </a:solidFill>
                <a:latin typeface="Carlito"/>
                <a:cs typeface="Carlito"/>
              </a:rPr>
              <a:t>and </a:t>
            </a:r>
            <a:r>
              <a:rPr lang="en-IN" sz="2400" spc="-20" dirty="0">
                <a:solidFill>
                  <a:srgbClr val="404040"/>
                </a:solidFill>
                <a:latin typeface="Carlito"/>
                <a:cs typeface="Carlito"/>
              </a:rPr>
              <a:t>booster </a:t>
            </a:r>
            <a:r>
              <a:rPr lang="en-IN" sz="2400" spc="-25" dirty="0">
                <a:solidFill>
                  <a:srgbClr val="404040"/>
                </a:solidFill>
                <a:latin typeface="Carlito"/>
                <a:cs typeface="Carlito"/>
              </a:rPr>
              <a:t>versions, </a:t>
            </a:r>
            <a:r>
              <a:rPr lang="en-IN" sz="2400" dirty="0">
                <a:solidFill>
                  <a:srgbClr val="404040"/>
                </a:solidFill>
                <a:latin typeface="Carlito"/>
                <a:cs typeface="Carlito"/>
              </a:rPr>
              <a:t>and landing</a:t>
            </a:r>
            <a:r>
              <a:rPr lang="en-IN" sz="2400" spc="5" dirty="0">
                <a:solidFill>
                  <a:srgbClr val="404040"/>
                </a:solidFill>
                <a:latin typeface="Carlito"/>
                <a:cs typeface="Carlito"/>
              </a:rPr>
              <a:t> </a:t>
            </a:r>
            <a:r>
              <a:rPr lang="en-IN" sz="2400" spc="-15" dirty="0">
                <a:solidFill>
                  <a:srgbClr val="404040"/>
                </a:solidFill>
                <a:latin typeface="Carlito"/>
                <a:cs typeface="Carlito"/>
              </a:rPr>
              <a:t>outcomes</a:t>
            </a:r>
            <a:endParaRPr lang="en-IN" sz="2400" dirty="0">
              <a:latin typeface="Carlito"/>
              <a:cs typeface="Carlito"/>
            </a:endParaRPr>
          </a:p>
          <a:p>
            <a:pPr>
              <a:lnSpc>
                <a:spcPct val="100000"/>
              </a:lnSpc>
              <a:spcBef>
                <a:spcPts val="30"/>
              </a:spcBef>
            </a:pPr>
            <a:endParaRPr lang="en-IN" sz="3200" dirty="0">
              <a:latin typeface="Carlito"/>
              <a:cs typeface="Carlito"/>
            </a:endParaRPr>
          </a:p>
          <a:p>
            <a:pPr marL="12700" marR="5080">
              <a:lnSpc>
                <a:spcPct val="149000"/>
              </a:lnSpc>
            </a:pPr>
            <a:r>
              <a:rPr lang="en-IN" sz="2400" u="heavy" dirty="0">
                <a:solidFill>
                  <a:srgbClr val="404040"/>
                </a:solidFill>
                <a:uFill>
                  <a:solidFill>
                    <a:srgbClr val="404040"/>
                  </a:solidFill>
                </a:uFill>
                <a:latin typeface="Carlito"/>
                <a:cs typeface="Carlito"/>
              </a:rPr>
              <a:t>GitHub </a:t>
            </a:r>
            <a:r>
              <a:rPr lang="en-IN" sz="2400" u="heavy" spc="-5" dirty="0">
                <a:solidFill>
                  <a:srgbClr val="404040"/>
                </a:solidFill>
                <a:uFill>
                  <a:solidFill>
                    <a:srgbClr val="404040"/>
                  </a:solidFill>
                </a:uFill>
                <a:latin typeface="Carlito"/>
                <a:cs typeface="Carlito"/>
              </a:rPr>
              <a:t>url: </a:t>
            </a:r>
            <a:r>
              <a:rPr lang="en-IN" sz="2400" spc="-5" dirty="0">
                <a:solidFill>
                  <a:srgbClr val="404040"/>
                </a:solidFill>
                <a:latin typeface="Carlito"/>
                <a:cs typeface="Carlito"/>
              </a:rPr>
              <a:t> </a:t>
            </a:r>
            <a:r>
              <a:rPr lang="en-IN" sz="2400" u="heavy" spc="-5" dirty="0">
                <a:solidFill>
                  <a:srgbClr val="2996E1"/>
                </a:solidFill>
                <a:uFill>
                  <a:solidFill>
                    <a:srgbClr val="2996E1"/>
                  </a:solidFill>
                </a:uFill>
                <a:latin typeface="Carlito"/>
                <a:cs typeface="Carlito"/>
              </a:rPr>
              <a:t>https://github.com/piyushgoel2808/Data-Science-Professional-IBM-/blob/9aeb2091bf089ed48afc6ed950583d34fcc9c5dc/10.Applied_Data_Science_Capstone/Week%202%20EDA/EDA%20with%20SQL.ipynb</a:t>
            </a:r>
            <a:endParaRPr lang="en-IN" sz="2400" dirty="0">
              <a:latin typeface="Carlito"/>
              <a:cs typeface="Carlito"/>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12700" marR="5080">
              <a:lnSpc>
                <a:spcPts val="2210"/>
              </a:lnSpc>
              <a:spcBef>
                <a:spcPts val="335"/>
              </a:spcBef>
            </a:pPr>
            <a:r>
              <a:rPr lang="en-GB" sz="2400" spc="-15" dirty="0">
                <a:solidFill>
                  <a:srgbClr val="404040"/>
                </a:solidFill>
                <a:latin typeface="Carlito"/>
                <a:cs typeface="Carlito"/>
              </a:rPr>
              <a:t>Folium </a:t>
            </a:r>
            <a:r>
              <a:rPr lang="en-GB" sz="2400" spc="-5" dirty="0">
                <a:solidFill>
                  <a:srgbClr val="404040"/>
                </a:solidFill>
                <a:latin typeface="Carlito"/>
                <a:cs typeface="Carlito"/>
              </a:rPr>
              <a:t>maps mark Launch Sites, successful </a:t>
            </a:r>
            <a:r>
              <a:rPr lang="en-GB" sz="2400" dirty="0">
                <a:solidFill>
                  <a:srgbClr val="404040"/>
                </a:solidFill>
                <a:latin typeface="Carlito"/>
                <a:cs typeface="Carlito"/>
              </a:rPr>
              <a:t>and </a:t>
            </a:r>
            <a:r>
              <a:rPr lang="en-GB" sz="2400" spc="-5" dirty="0">
                <a:solidFill>
                  <a:srgbClr val="404040"/>
                </a:solidFill>
                <a:latin typeface="Carlito"/>
                <a:cs typeface="Carlito"/>
              </a:rPr>
              <a:t>unsuccessful </a:t>
            </a:r>
            <a:r>
              <a:rPr lang="en-GB" sz="2400" dirty="0">
                <a:solidFill>
                  <a:srgbClr val="404040"/>
                </a:solidFill>
                <a:latin typeface="Carlito"/>
                <a:cs typeface="Carlito"/>
              </a:rPr>
              <a:t>landings, and a </a:t>
            </a:r>
            <a:r>
              <a:rPr lang="en-GB" sz="2400" spc="-25" dirty="0">
                <a:solidFill>
                  <a:srgbClr val="404040"/>
                </a:solidFill>
                <a:latin typeface="Carlito"/>
                <a:cs typeface="Carlito"/>
              </a:rPr>
              <a:t>proximity example  </a:t>
            </a:r>
            <a:r>
              <a:rPr lang="en-GB" sz="2400" spc="-20" dirty="0">
                <a:solidFill>
                  <a:srgbClr val="404040"/>
                </a:solidFill>
                <a:latin typeface="Carlito"/>
                <a:cs typeface="Carlito"/>
              </a:rPr>
              <a:t>to </a:t>
            </a:r>
            <a:r>
              <a:rPr lang="en-GB" sz="2400" spc="-40" dirty="0">
                <a:solidFill>
                  <a:srgbClr val="404040"/>
                </a:solidFill>
                <a:latin typeface="Carlito"/>
                <a:cs typeface="Carlito"/>
              </a:rPr>
              <a:t>key </a:t>
            </a:r>
            <a:r>
              <a:rPr lang="en-GB" sz="2400" spc="-5" dirty="0">
                <a:solidFill>
                  <a:srgbClr val="404040"/>
                </a:solidFill>
                <a:latin typeface="Carlito"/>
                <a:cs typeface="Carlito"/>
              </a:rPr>
              <a:t>locations: </a:t>
            </a:r>
            <a:r>
              <a:rPr lang="en-GB" sz="2400" spc="-60" dirty="0">
                <a:solidFill>
                  <a:srgbClr val="404040"/>
                </a:solidFill>
                <a:latin typeface="Carlito"/>
                <a:cs typeface="Carlito"/>
              </a:rPr>
              <a:t>Railway, Highway, </a:t>
            </a:r>
            <a:r>
              <a:rPr lang="en-GB" sz="2400" spc="-20" dirty="0">
                <a:solidFill>
                  <a:srgbClr val="404040"/>
                </a:solidFill>
                <a:latin typeface="Carlito"/>
                <a:cs typeface="Carlito"/>
              </a:rPr>
              <a:t>Coast, </a:t>
            </a:r>
            <a:r>
              <a:rPr lang="en-GB" sz="2400" dirty="0">
                <a:solidFill>
                  <a:srgbClr val="404040"/>
                </a:solidFill>
                <a:latin typeface="Carlito"/>
                <a:cs typeface="Carlito"/>
              </a:rPr>
              <a:t>and</a:t>
            </a:r>
            <a:r>
              <a:rPr lang="en-GB" sz="2400" spc="35" dirty="0">
                <a:solidFill>
                  <a:srgbClr val="404040"/>
                </a:solidFill>
                <a:latin typeface="Carlito"/>
                <a:cs typeface="Carlito"/>
              </a:rPr>
              <a:t> </a:t>
            </a:r>
            <a:r>
              <a:rPr lang="en-GB" sz="2400" spc="-60" dirty="0">
                <a:solidFill>
                  <a:srgbClr val="404040"/>
                </a:solidFill>
                <a:latin typeface="Carlito"/>
                <a:cs typeface="Carlito"/>
              </a:rPr>
              <a:t>City.</a:t>
            </a:r>
            <a:endParaRPr lang="en-GB" sz="2400" dirty="0">
              <a:latin typeface="Carlito"/>
              <a:cs typeface="Carlito"/>
            </a:endParaRPr>
          </a:p>
          <a:p>
            <a:pPr marL="12700" marR="311150">
              <a:lnSpc>
                <a:spcPts val="2300"/>
              </a:lnSpc>
              <a:spcBef>
                <a:spcPts val="1115"/>
              </a:spcBef>
            </a:pPr>
            <a:r>
              <a:rPr lang="en-GB" sz="2400" spc="-5" dirty="0">
                <a:solidFill>
                  <a:srgbClr val="404040"/>
                </a:solidFill>
                <a:latin typeface="Carlito"/>
                <a:cs typeface="Carlito"/>
              </a:rPr>
              <a:t>This </a:t>
            </a:r>
            <a:r>
              <a:rPr lang="en-GB" sz="2400" spc="-15" dirty="0">
                <a:solidFill>
                  <a:srgbClr val="404040"/>
                </a:solidFill>
                <a:latin typeface="Carlito"/>
                <a:cs typeface="Carlito"/>
              </a:rPr>
              <a:t>allows </a:t>
            </a:r>
            <a:r>
              <a:rPr lang="en-GB" sz="2400" spc="-5" dirty="0">
                <a:solidFill>
                  <a:srgbClr val="404040"/>
                </a:solidFill>
                <a:latin typeface="Carlito"/>
                <a:cs typeface="Carlito"/>
              </a:rPr>
              <a:t>us </a:t>
            </a:r>
            <a:r>
              <a:rPr lang="en-GB" sz="2400" spc="-20" dirty="0">
                <a:solidFill>
                  <a:srgbClr val="404040"/>
                </a:solidFill>
                <a:latin typeface="Carlito"/>
                <a:cs typeface="Carlito"/>
              </a:rPr>
              <a:t>to understand why </a:t>
            </a:r>
            <a:r>
              <a:rPr lang="en-GB" sz="2400" dirty="0">
                <a:solidFill>
                  <a:srgbClr val="404040"/>
                </a:solidFill>
                <a:latin typeface="Carlito"/>
                <a:cs typeface="Carlito"/>
              </a:rPr>
              <a:t>launch </a:t>
            </a:r>
            <a:r>
              <a:rPr lang="en-GB" sz="2400" spc="-20" dirty="0">
                <a:solidFill>
                  <a:srgbClr val="404040"/>
                </a:solidFill>
                <a:latin typeface="Carlito"/>
                <a:cs typeface="Carlito"/>
              </a:rPr>
              <a:t>sites </a:t>
            </a:r>
            <a:r>
              <a:rPr lang="en-GB" sz="2400" spc="-25" dirty="0">
                <a:solidFill>
                  <a:srgbClr val="404040"/>
                </a:solidFill>
                <a:latin typeface="Carlito"/>
                <a:cs typeface="Carlito"/>
              </a:rPr>
              <a:t>may </a:t>
            </a:r>
            <a:r>
              <a:rPr lang="en-GB" sz="2400" dirty="0">
                <a:solidFill>
                  <a:srgbClr val="404040"/>
                </a:solidFill>
                <a:latin typeface="Carlito"/>
                <a:cs typeface="Carlito"/>
              </a:rPr>
              <a:t>be </a:t>
            </a:r>
            <a:r>
              <a:rPr lang="en-GB" sz="2400" spc="-20" dirty="0">
                <a:solidFill>
                  <a:srgbClr val="404040"/>
                </a:solidFill>
                <a:latin typeface="Carlito"/>
                <a:cs typeface="Carlito"/>
              </a:rPr>
              <a:t>located </a:t>
            </a:r>
            <a:r>
              <a:rPr lang="en-GB" sz="2400" spc="-5" dirty="0">
                <a:solidFill>
                  <a:srgbClr val="404040"/>
                </a:solidFill>
                <a:latin typeface="Carlito"/>
                <a:cs typeface="Carlito"/>
              </a:rPr>
              <a:t>where they </a:t>
            </a:r>
            <a:r>
              <a:rPr lang="en-GB" sz="2400" spc="-20" dirty="0">
                <a:solidFill>
                  <a:srgbClr val="404040"/>
                </a:solidFill>
                <a:latin typeface="Carlito"/>
                <a:cs typeface="Carlito"/>
              </a:rPr>
              <a:t>are. </a:t>
            </a:r>
            <a:r>
              <a:rPr lang="en-GB" sz="2400" dirty="0">
                <a:solidFill>
                  <a:srgbClr val="404040"/>
                </a:solidFill>
                <a:latin typeface="Carlito"/>
                <a:cs typeface="Carlito"/>
              </a:rPr>
              <a:t>Also </a:t>
            </a:r>
            <a:r>
              <a:rPr lang="en-GB" sz="2400" spc="-20" dirty="0">
                <a:solidFill>
                  <a:srgbClr val="404040"/>
                </a:solidFill>
                <a:latin typeface="Carlito"/>
                <a:cs typeface="Carlito"/>
              </a:rPr>
              <a:t>visualizes  </a:t>
            </a:r>
            <a:r>
              <a:rPr lang="en-GB" sz="2400" spc="-5" dirty="0">
                <a:solidFill>
                  <a:srgbClr val="404040"/>
                </a:solidFill>
                <a:latin typeface="Carlito"/>
                <a:cs typeface="Carlito"/>
              </a:rPr>
              <a:t>successful </a:t>
            </a:r>
            <a:r>
              <a:rPr lang="en-GB" sz="2400" dirty="0">
                <a:solidFill>
                  <a:srgbClr val="404040"/>
                </a:solidFill>
                <a:latin typeface="Carlito"/>
                <a:cs typeface="Carlito"/>
              </a:rPr>
              <a:t>landings </a:t>
            </a:r>
            <a:r>
              <a:rPr lang="en-GB" sz="2400" spc="-25" dirty="0">
                <a:solidFill>
                  <a:srgbClr val="404040"/>
                </a:solidFill>
                <a:latin typeface="Carlito"/>
                <a:cs typeface="Carlito"/>
              </a:rPr>
              <a:t>relative </a:t>
            </a:r>
            <a:r>
              <a:rPr lang="en-GB" sz="2400" spc="-20" dirty="0">
                <a:solidFill>
                  <a:srgbClr val="404040"/>
                </a:solidFill>
                <a:latin typeface="Carlito"/>
                <a:cs typeface="Carlito"/>
              </a:rPr>
              <a:t>to</a:t>
            </a:r>
            <a:r>
              <a:rPr lang="en-GB" sz="2400" spc="-25" dirty="0">
                <a:solidFill>
                  <a:srgbClr val="404040"/>
                </a:solidFill>
                <a:latin typeface="Carlito"/>
                <a:cs typeface="Carlito"/>
              </a:rPr>
              <a:t> </a:t>
            </a:r>
            <a:r>
              <a:rPr lang="en-GB" sz="2400" spc="-5" dirty="0">
                <a:solidFill>
                  <a:srgbClr val="404040"/>
                </a:solidFill>
                <a:latin typeface="Carlito"/>
                <a:cs typeface="Carlito"/>
              </a:rPr>
              <a:t>location.</a:t>
            </a:r>
            <a:endParaRPr lang="en-GB" sz="2400" dirty="0">
              <a:latin typeface="Carlito"/>
              <a:cs typeface="Carlito"/>
            </a:endParaRPr>
          </a:p>
          <a:p>
            <a:pPr marL="12700">
              <a:lnSpc>
                <a:spcPct val="100000"/>
              </a:lnSpc>
              <a:spcBef>
                <a:spcPts val="1070"/>
              </a:spcBef>
            </a:pPr>
            <a:r>
              <a:rPr lang="en-GB" sz="2400" u="heavy" dirty="0">
                <a:solidFill>
                  <a:srgbClr val="404040"/>
                </a:solidFill>
                <a:uFill>
                  <a:solidFill>
                    <a:srgbClr val="404040"/>
                  </a:solidFill>
                </a:uFill>
                <a:latin typeface="Carlito"/>
                <a:cs typeface="Carlito"/>
              </a:rPr>
              <a:t>GitHub</a:t>
            </a:r>
            <a:r>
              <a:rPr lang="en-GB" sz="2400" u="heavy" spc="5" dirty="0">
                <a:solidFill>
                  <a:srgbClr val="404040"/>
                </a:solidFill>
                <a:uFill>
                  <a:solidFill>
                    <a:srgbClr val="404040"/>
                  </a:solidFill>
                </a:uFill>
                <a:latin typeface="Carlito"/>
                <a:cs typeface="Carlito"/>
              </a:rPr>
              <a:t> </a:t>
            </a:r>
            <a:r>
              <a:rPr lang="en-GB" sz="2400" u="heavy" spc="-5" dirty="0">
                <a:solidFill>
                  <a:srgbClr val="404040"/>
                </a:solidFill>
                <a:uFill>
                  <a:solidFill>
                    <a:srgbClr val="404040"/>
                  </a:solidFill>
                </a:uFill>
                <a:latin typeface="Carlito"/>
                <a:cs typeface="Carlito"/>
              </a:rPr>
              <a:t>url:</a:t>
            </a:r>
            <a:endParaRPr lang="en-GB" sz="2400" dirty="0">
              <a:latin typeface="Carlito"/>
              <a:cs typeface="Carlito"/>
            </a:endParaRPr>
          </a:p>
          <a:p>
            <a:pPr marL="12700" marR="7620">
              <a:lnSpc>
                <a:spcPct val="150100"/>
              </a:lnSpc>
              <a:spcBef>
                <a:spcPts val="300"/>
              </a:spcBef>
            </a:pPr>
            <a:r>
              <a:rPr lang="en-GB" sz="2400" u="heavy" spc="-10" dirty="0">
                <a:solidFill>
                  <a:srgbClr val="2996E1"/>
                </a:solidFill>
                <a:uFill>
                  <a:solidFill>
                    <a:srgbClr val="404040"/>
                  </a:solidFill>
                </a:uFill>
                <a:latin typeface="Carlito"/>
                <a:cs typeface="Carlito"/>
              </a:rPr>
              <a:t>https://github.com/piyushgoel2808/Data-Science-Professional-IBM-/blob/</a:t>
            </a:r>
            <a:r>
              <a:rPr lang="en-GB" sz="2400" u="heavy" spc="-10" dirty="0">
                <a:solidFill>
                  <a:srgbClr val="2996E1"/>
                </a:solidFill>
                <a:uFill>
                  <a:solidFill>
                    <a:srgbClr val="404040"/>
                  </a:solidFill>
                </a:uFill>
                <a:latin typeface="Carlito"/>
                <a:cs typeface="Carlito"/>
                <a:hlinkClick r:id="rId3"/>
              </a:rPr>
              <a:t>9aeb2091bf089ed48afc6ed950583d34fcc9c5dc</a:t>
            </a:r>
            <a:r>
              <a:rPr lang="en-GB" sz="2400" u="heavy" spc="-10" dirty="0">
                <a:solidFill>
                  <a:srgbClr val="2996E1"/>
                </a:solidFill>
                <a:uFill>
                  <a:solidFill>
                    <a:srgbClr val="404040"/>
                  </a:solidFill>
                </a:uFill>
                <a:latin typeface="Carlito"/>
                <a:cs typeface="Carlito"/>
              </a:rPr>
              <a:t>/10.Applied_Data_Science_Capstone/Week%203%20Interactive%20Visual%20Analytics%20and%20Dashboard/Interactive%20Visual%20Analytics%20with%20Folium.ipynb</a:t>
            </a:r>
            <a:endParaRPr lang="en-GB" sz="2400" dirty="0">
              <a:latin typeface="Carlito"/>
              <a:cs typeface="Carlito"/>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62500" lnSpcReduction="20000"/>
          </a:bodyPr>
          <a:lstStyle/>
          <a:p>
            <a:pPr marL="12700">
              <a:lnSpc>
                <a:spcPct val="100000"/>
              </a:lnSpc>
              <a:spcBef>
                <a:spcPts val="1200"/>
              </a:spcBef>
            </a:pPr>
            <a:r>
              <a:rPr lang="en-GB" sz="2400" spc="-10" dirty="0">
                <a:solidFill>
                  <a:srgbClr val="404040"/>
                </a:solidFill>
                <a:latin typeface="Carlito"/>
                <a:cs typeface="Carlito"/>
              </a:rPr>
              <a:t>Dashboard </a:t>
            </a:r>
            <a:r>
              <a:rPr lang="en-GB" sz="2400" dirty="0">
                <a:solidFill>
                  <a:srgbClr val="404040"/>
                </a:solidFill>
                <a:latin typeface="Carlito"/>
                <a:cs typeface="Carlito"/>
              </a:rPr>
              <a:t>includes a </a:t>
            </a:r>
            <a:r>
              <a:rPr lang="en-GB" sz="2400" spc="-5" dirty="0">
                <a:solidFill>
                  <a:srgbClr val="404040"/>
                </a:solidFill>
                <a:latin typeface="Carlito"/>
                <a:cs typeface="Carlito"/>
              </a:rPr>
              <a:t>pie </a:t>
            </a:r>
            <a:r>
              <a:rPr lang="en-GB" sz="2400" dirty="0">
                <a:solidFill>
                  <a:srgbClr val="404040"/>
                </a:solidFill>
                <a:latin typeface="Carlito"/>
                <a:cs typeface="Carlito"/>
              </a:rPr>
              <a:t>chart and a </a:t>
            </a:r>
            <a:r>
              <a:rPr lang="en-GB" sz="2400" spc="-25" dirty="0">
                <a:solidFill>
                  <a:srgbClr val="404040"/>
                </a:solidFill>
                <a:latin typeface="Carlito"/>
                <a:cs typeface="Carlito"/>
              </a:rPr>
              <a:t>scatter</a:t>
            </a:r>
            <a:r>
              <a:rPr lang="en-GB" sz="2400" spc="-135" dirty="0">
                <a:solidFill>
                  <a:srgbClr val="404040"/>
                </a:solidFill>
                <a:latin typeface="Carlito"/>
                <a:cs typeface="Carlito"/>
              </a:rPr>
              <a:t> </a:t>
            </a:r>
            <a:r>
              <a:rPr lang="en-GB" sz="2400" spc="-5" dirty="0">
                <a:solidFill>
                  <a:srgbClr val="404040"/>
                </a:solidFill>
                <a:latin typeface="Carlito"/>
                <a:cs typeface="Carlito"/>
              </a:rPr>
              <a:t>plot.</a:t>
            </a:r>
            <a:endParaRPr lang="en-GB" sz="2400" dirty="0">
              <a:latin typeface="Carlito"/>
              <a:cs typeface="Carlito"/>
            </a:endParaRPr>
          </a:p>
          <a:p>
            <a:pPr marL="12700" marR="84455">
              <a:lnSpc>
                <a:spcPts val="2290"/>
              </a:lnSpc>
              <a:spcBef>
                <a:spcPts val="1275"/>
              </a:spcBef>
            </a:pPr>
            <a:r>
              <a:rPr lang="en-GB" sz="2400" spc="-5" dirty="0">
                <a:solidFill>
                  <a:srgbClr val="404040"/>
                </a:solidFill>
                <a:latin typeface="Carlito"/>
                <a:cs typeface="Carlito"/>
              </a:rPr>
              <a:t>Pie </a:t>
            </a:r>
            <a:r>
              <a:rPr lang="en-GB" sz="2400" dirty="0">
                <a:solidFill>
                  <a:srgbClr val="404040"/>
                </a:solidFill>
                <a:latin typeface="Carlito"/>
                <a:cs typeface="Carlito"/>
              </a:rPr>
              <a:t>chart </a:t>
            </a:r>
            <a:r>
              <a:rPr lang="en-GB" sz="2400" spc="-5" dirty="0">
                <a:solidFill>
                  <a:srgbClr val="404040"/>
                </a:solidFill>
                <a:latin typeface="Carlito"/>
                <a:cs typeface="Carlito"/>
              </a:rPr>
              <a:t>can be selected </a:t>
            </a:r>
            <a:r>
              <a:rPr lang="en-GB" sz="2400" spc="-20" dirty="0">
                <a:solidFill>
                  <a:srgbClr val="404040"/>
                </a:solidFill>
                <a:latin typeface="Carlito"/>
                <a:cs typeface="Carlito"/>
              </a:rPr>
              <a:t>to </a:t>
            </a:r>
            <a:r>
              <a:rPr lang="en-GB" sz="2400" spc="-5" dirty="0">
                <a:solidFill>
                  <a:srgbClr val="404040"/>
                </a:solidFill>
                <a:latin typeface="Carlito"/>
                <a:cs typeface="Carlito"/>
              </a:rPr>
              <a:t>show distribution of successful </a:t>
            </a:r>
            <a:r>
              <a:rPr lang="en-GB" sz="2400" dirty="0">
                <a:solidFill>
                  <a:srgbClr val="404040"/>
                </a:solidFill>
                <a:latin typeface="Carlito"/>
                <a:cs typeface="Carlito"/>
              </a:rPr>
              <a:t>landings </a:t>
            </a:r>
            <a:r>
              <a:rPr lang="en-GB" sz="2400" spc="-20" dirty="0">
                <a:solidFill>
                  <a:srgbClr val="404040"/>
                </a:solidFill>
                <a:latin typeface="Carlito"/>
                <a:cs typeface="Carlito"/>
              </a:rPr>
              <a:t>across </a:t>
            </a:r>
            <a:r>
              <a:rPr lang="en-GB" sz="2400" dirty="0">
                <a:solidFill>
                  <a:srgbClr val="404040"/>
                </a:solidFill>
                <a:latin typeface="Carlito"/>
                <a:cs typeface="Carlito"/>
              </a:rPr>
              <a:t>all launch </a:t>
            </a:r>
            <a:r>
              <a:rPr lang="en-GB" sz="2400" spc="-20" dirty="0">
                <a:solidFill>
                  <a:srgbClr val="404040"/>
                </a:solidFill>
                <a:latin typeface="Carlito"/>
                <a:cs typeface="Carlito"/>
              </a:rPr>
              <a:t>sites </a:t>
            </a:r>
            <a:r>
              <a:rPr lang="en-GB" sz="2400" dirty="0">
                <a:solidFill>
                  <a:srgbClr val="404040"/>
                </a:solidFill>
                <a:latin typeface="Carlito"/>
                <a:cs typeface="Carlito"/>
              </a:rPr>
              <a:t>and  </a:t>
            </a:r>
            <a:r>
              <a:rPr lang="en-GB" sz="2400" spc="-5" dirty="0">
                <a:solidFill>
                  <a:srgbClr val="404040"/>
                </a:solidFill>
                <a:latin typeface="Carlito"/>
                <a:cs typeface="Carlito"/>
              </a:rPr>
              <a:t>can </a:t>
            </a:r>
            <a:r>
              <a:rPr lang="en-GB" sz="2400" dirty="0">
                <a:solidFill>
                  <a:srgbClr val="404040"/>
                </a:solidFill>
                <a:latin typeface="Carlito"/>
                <a:cs typeface="Carlito"/>
              </a:rPr>
              <a:t>be </a:t>
            </a:r>
            <a:r>
              <a:rPr lang="en-GB" sz="2400" spc="-5" dirty="0">
                <a:solidFill>
                  <a:srgbClr val="404040"/>
                </a:solidFill>
                <a:latin typeface="Carlito"/>
                <a:cs typeface="Carlito"/>
              </a:rPr>
              <a:t>selected </a:t>
            </a:r>
            <a:r>
              <a:rPr lang="en-GB" sz="2400" spc="-20" dirty="0">
                <a:solidFill>
                  <a:srgbClr val="404040"/>
                </a:solidFill>
                <a:latin typeface="Carlito"/>
                <a:cs typeface="Carlito"/>
              </a:rPr>
              <a:t>to </a:t>
            </a:r>
            <a:r>
              <a:rPr lang="en-GB" sz="2400" spc="-5" dirty="0">
                <a:solidFill>
                  <a:srgbClr val="404040"/>
                </a:solidFill>
                <a:latin typeface="Carlito"/>
                <a:cs typeface="Carlito"/>
              </a:rPr>
              <a:t>show </a:t>
            </a:r>
            <a:r>
              <a:rPr lang="en-GB" sz="2400" dirty="0">
                <a:solidFill>
                  <a:srgbClr val="404040"/>
                </a:solidFill>
                <a:latin typeface="Carlito"/>
                <a:cs typeface="Carlito"/>
              </a:rPr>
              <a:t>individual launch </a:t>
            </a:r>
            <a:r>
              <a:rPr lang="en-GB" sz="2400" spc="-20" dirty="0">
                <a:solidFill>
                  <a:srgbClr val="404040"/>
                </a:solidFill>
                <a:latin typeface="Carlito"/>
                <a:cs typeface="Carlito"/>
              </a:rPr>
              <a:t>site </a:t>
            </a:r>
            <a:r>
              <a:rPr lang="en-GB" sz="2400" dirty="0">
                <a:solidFill>
                  <a:srgbClr val="404040"/>
                </a:solidFill>
                <a:latin typeface="Carlito"/>
                <a:cs typeface="Carlito"/>
              </a:rPr>
              <a:t>success</a:t>
            </a:r>
            <a:r>
              <a:rPr lang="en-GB" sz="2400" spc="-110" dirty="0">
                <a:solidFill>
                  <a:srgbClr val="404040"/>
                </a:solidFill>
                <a:latin typeface="Carlito"/>
                <a:cs typeface="Carlito"/>
              </a:rPr>
              <a:t> </a:t>
            </a:r>
            <a:r>
              <a:rPr lang="en-GB" sz="2400" spc="-30" dirty="0">
                <a:solidFill>
                  <a:srgbClr val="404040"/>
                </a:solidFill>
                <a:latin typeface="Carlito"/>
                <a:cs typeface="Carlito"/>
              </a:rPr>
              <a:t>rates.</a:t>
            </a:r>
            <a:endParaRPr lang="en-GB" sz="2400" dirty="0">
              <a:latin typeface="Carlito"/>
              <a:cs typeface="Carlito"/>
            </a:endParaRPr>
          </a:p>
          <a:p>
            <a:pPr marL="12700" marR="5080">
              <a:lnSpc>
                <a:spcPts val="2210"/>
              </a:lnSpc>
              <a:spcBef>
                <a:spcPts val="1375"/>
              </a:spcBef>
            </a:pPr>
            <a:r>
              <a:rPr lang="en-GB" sz="2400" spc="-25" dirty="0">
                <a:solidFill>
                  <a:srgbClr val="404040"/>
                </a:solidFill>
                <a:latin typeface="Carlito"/>
                <a:cs typeface="Carlito"/>
              </a:rPr>
              <a:t>Scatter </a:t>
            </a:r>
            <a:r>
              <a:rPr lang="en-GB" sz="2400" spc="-5" dirty="0">
                <a:solidFill>
                  <a:srgbClr val="404040"/>
                </a:solidFill>
                <a:latin typeface="Carlito"/>
                <a:cs typeface="Carlito"/>
              </a:rPr>
              <a:t>plot </a:t>
            </a:r>
            <a:r>
              <a:rPr lang="en-GB" sz="2400" spc="-40" dirty="0">
                <a:solidFill>
                  <a:srgbClr val="404040"/>
                </a:solidFill>
                <a:latin typeface="Carlito"/>
                <a:cs typeface="Carlito"/>
              </a:rPr>
              <a:t>takes </a:t>
            </a:r>
            <a:r>
              <a:rPr lang="en-GB" sz="2400" spc="-20" dirty="0">
                <a:solidFill>
                  <a:srgbClr val="404040"/>
                </a:solidFill>
                <a:latin typeface="Carlito"/>
                <a:cs typeface="Carlito"/>
              </a:rPr>
              <a:t>two </a:t>
            </a:r>
            <a:r>
              <a:rPr lang="en-GB" sz="2400" dirty="0">
                <a:solidFill>
                  <a:srgbClr val="404040"/>
                </a:solidFill>
                <a:latin typeface="Carlito"/>
                <a:cs typeface="Carlito"/>
              </a:rPr>
              <a:t>inputs: All </a:t>
            </a:r>
            <a:r>
              <a:rPr lang="en-GB" sz="2400" spc="-20" dirty="0">
                <a:solidFill>
                  <a:srgbClr val="404040"/>
                </a:solidFill>
                <a:latin typeface="Carlito"/>
                <a:cs typeface="Carlito"/>
              </a:rPr>
              <a:t>sites </a:t>
            </a:r>
            <a:r>
              <a:rPr lang="en-GB" sz="2400" spc="-5" dirty="0">
                <a:solidFill>
                  <a:srgbClr val="404040"/>
                </a:solidFill>
                <a:latin typeface="Carlito"/>
                <a:cs typeface="Carlito"/>
              </a:rPr>
              <a:t>or </a:t>
            </a:r>
            <a:r>
              <a:rPr lang="en-GB" sz="2400" dirty="0">
                <a:solidFill>
                  <a:srgbClr val="404040"/>
                </a:solidFill>
                <a:latin typeface="Carlito"/>
                <a:cs typeface="Carlito"/>
              </a:rPr>
              <a:t>individual </a:t>
            </a:r>
            <a:r>
              <a:rPr lang="en-GB" sz="2400" spc="-20" dirty="0">
                <a:solidFill>
                  <a:srgbClr val="404040"/>
                </a:solidFill>
                <a:latin typeface="Carlito"/>
                <a:cs typeface="Carlito"/>
              </a:rPr>
              <a:t>site </a:t>
            </a:r>
            <a:r>
              <a:rPr lang="en-GB" sz="2400" dirty="0">
                <a:solidFill>
                  <a:srgbClr val="404040"/>
                </a:solidFill>
                <a:latin typeface="Carlito"/>
                <a:cs typeface="Carlito"/>
              </a:rPr>
              <a:t>and </a:t>
            </a:r>
            <a:r>
              <a:rPr lang="en-GB" sz="2400" spc="-5" dirty="0">
                <a:solidFill>
                  <a:srgbClr val="404040"/>
                </a:solidFill>
                <a:latin typeface="Carlito"/>
                <a:cs typeface="Carlito"/>
              </a:rPr>
              <a:t>payload mass on </a:t>
            </a:r>
            <a:r>
              <a:rPr lang="en-GB" sz="2400" dirty="0">
                <a:solidFill>
                  <a:srgbClr val="404040"/>
                </a:solidFill>
                <a:latin typeface="Carlito"/>
                <a:cs typeface="Carlito"/>
              </a:rPr>
              <a:t>a </a:t>
            </a:r>
            <a:r>
              <a:rPr lang="en-GB" sz="2400" spc="-5" dirty="0">
                <a:solidFill>
                  <a:srgbClr val="404040"/>
                </a:solidFill>
                <a:latin typeface="Carlito"/>
                <a:cs typeface="Carlito"/>
              </a:rPr>
              <a:t>slider between </a:t>
            </a:r>
            <a:r>
              <a:rPr lang="en-GB" sz="2400" dirty="0">
                <a:solidFill>
                  <a:srgbClr val="404040"/>
                </a:solidFill>
                <a:latin typeface="Carlito"/>
                <a:cs typeface="Carlito"/>
              </a:rPr>
              <a:t>0  and 10000</a:t>
            </a:r>
            <a:r>
              <a:rPr lang="en-GB" sz="2400" spc="-100" dirty="0">
                <a:solidFill>
                  <a:srgbClr val="404040"/>
                </a:solidFill>
                <a:latin typeface="Carlito"/>
                <a:cs typeface="Carlito"/>
              </a:rPr>
              <a:t> </a:t>
            </a:r>
            <a:r>
              <a:rPr lang="en-GB" sz="2400" dirty="0">
                <a:solidFill>
                  <a:srgbClr val="404040"/>
                </a:solidFill>
                <a:latin typeface="Carlito"/>
                <a:cs typeface="Carlito"/>
              </a:rPr>
              <a:t>kg.</a:t>
            </a:r>
            <a:endParaRPr lang="en-GB" sz="2400" dirty="0">
              <a:latin typeface="Carlito"/>
              <a:cs typeface="Carlito"/>
            </a:endParaRPr>
          </a:p>
          <a:p>
            <a:pPr marL="12700">
              <a:lnSpc>
                <a:spcPct val="100000"/>
              </a:lnSpc>
              <a:spcBef>
                <a:spcPts val="1050"/>
              </a:spcBef>
            </a:pPr>
            <a:r>
              <a:rPr lang="en-GB" sz="2400" spc="-5" dirty="0">
                <a:solidFill>
                  <a:srgbClr val="404040"/>
                </a:solidFill>
                <a:latin typeface="Carlito"/>
                <a:cs typeface="Carlito"/>
              </a:rPr>
              <a:t>The pie </a:t>
            </a:r>
            <a:r>
              <a:rPr lang="en-GB" sz="2400" dirty="0">
                <a:solidFill>
                  <a:srgbClr val="404040"/>
                </a:solidFill>
                <a:latin typeface="Carlito"/>
                <a:cs typeface="Carlito"/>
              </a:rPr>
              <a:t>chart is </a:t>
            </a:r>
            <a:r>
              <a:rPr lang="en-GB" sz="2400" spc="-5" dirty="0">
                <a:solidFill>
                  <a:srgbClr val="404040"/>
                </a:solidFill>
                <a:latin typeface="Carlito"/>
                <a:cs typeface="Carlito"/>
              </a:rPr>
              <a:t>used </a:t>
            </a:r>
            <a:r>
              <a:rPr lang="en-GB" sz="2400" spc="-20" dirty="0">
                <a:solidFill>
                  <a:srgbClr val="404040"/>
                </a:solidFill>
                <a:latin typeface="Carlito"/>
                <a:cs typeface="Carlito"/>
              </a:rPr>
              <a:t>to visualize </a:t>
            </a:r>
            <a:r>
              <a:rPr lang="en-GB" sz="2400" dirty="0">
                <a:solidFill>
                  <a:srgbClr val="404040"/>
                </a:solidFill>
                <a:latin typeface="Carlito"/>
                <a:cs typeface="Carlito"/>
              </a:rPr>
              <a:t>launch </a:t>
            </a:r>
            <a:r>
              <a:rPr lang="en-GB" sz="2400" spc="-20" dirty="0">
                <a:solidFill>
                  <a:srgbClr val="404040"/>
                </a:solidFill>
                <a:latin typeface="Carlito"/>
                <a:cs typeface="Carlito"/>
              </a:rPr>
              <a:t>site </a:t>
            </a:r>
            <a:r>
              <a:rPr lang="en-GB" sz="2400" dirty="0">
                <a:solidFill>
                  <a:srgbClr val="404040"/>
                </a:solidFill>
                <a:latin typeface="Carlito"/>
                <a:cs typeface="Carlito"/>
              </a:rPr>
              <a:t>success</a:t>
            </a:r>
            <a:r>
              <a:rPr lang="en-GB" sz="2400" spc="20" dirty="0">
                <a:solidFill>
                  <a:srgbClr val="404040"/>
                </a:solidFill>
                <a:latin typeface="Carlito"/>
                <a:cs typeface="Carlito"/>
              </a:rPr>
              <a:t> </a:t>
            </a:r>
            <a:r>
              <a:rPr lang="en-GB" sz="2400" spc="-40" dirty="0">
                <a:solidFill>
                  <a:srgbClr val="404040"/>
                </a:solidFill>
                <a:latin typeface="Carlito"/>
                <a:cs typeface="Carlito"/>
              </a:rPr>
              <a:t>rate.</a:t>
            </a:r>
            <a:endParaRPr lang="en-GB" sz="2400" dirty="0">
              <a:latin typeface="Carlito"/>
              <a:cs typeface="Carlito"/>
            </a:endParaRPr>
          </a:p>
          <a:p>
            <a:pPr marL="12700">
              <a:lnSpc>
                <a:spcPts val="2350"/>
              </a:lnSpc>
              <a:spcBef>
                <a:spcPts val="1105"/>
              </a:spcBef>
            </a:pPr>
            <a:r>
              <a:rPr lang="en-GB" sz="2400" spc="-5" dirty="0">
                <a:solidFill>
                  <a:srgbClr val="404040"/>
                </a:solidFill>
                <a:latin typeface="Carlito"/>
                <a:cs typeface="Carlito"/>
              </a:rPr>
              <a:t>The </a:t>
            </a:r>
            <a:r>
              <a:rPr lang="en-GB" sz="2400" spc="-25" dirty="0">
                <a:solidFill>
                  <a:srgbClr val="404040"/>
                </a:solidFill>
                <a:latin typeface="Carlito"/>
                <a:cs typeface="Carlito"/>
              </a:rPr>
              <a:t>scatter </a:t>
            </a:r>
            <a:r>
              <a:rPr lang="en-GB" sz="2400" spc="-5" dirty="0">
                <a:solidFill>
                  <a:srgbClr val="404040"/>
                </a:solidFill>
                <a:latin typeface="Carlito"/>
                <a:cs typeface="Carlito"/>
              </a:rPr>
              <a:t>plot can help </a:t>
            </a:r>
            <a:r>
              <a:rPr lang="en-GB" sz="2400" dirty="0">
                <a:solidFill>
                  <a:srgbClr val="404040"/>
                </a:solidFill>
                <a:latin typeface="Carlito"/>
                <a:cs typeface="Carlito"/>
              </a:rPr>
              <a:t>us </a:t>
            </a:r>
            <a:r>
              <a:rPr lang="en-GB" sz="2400" spc="-5" dirty="0">
                <a:solidFill>
                  <a:srgbClr val="404040"/>
                </a:solidFill>
                <a:latin typeface="Carlito"/>
                <a:cs typeface="Carlito"/>
              </a:rPr>
              <a:t>see how </a:t>
            </a:r>
            <a:r>
              <a:rPr lang="en-GB" sz="2400" dirty="0">
                <a:solidFill>
                  <a:srgbClr val="404040"/>
                </a:solidFill>
                <a:latin typeface="Carlito"/>
                <a:cs typeface="Carlito"/>
              </a:rPr>
              <a:t>success </a:t>
            </a:r>
            <a:r>
              <a:rPr lang="en-GB" sz="2400" spc="-10" dirty="0">
                <a:solidFill>
                  <a:srgbClr val="404040"/>
                </a:solidFill>
                <a:latin typeface="Carlito"/>
                <a:cs typeface="Carlito"/>
              </a:rPr>
              <a:t>varies </a:t>
            </a:r>
            <a:r>
              <a:rPr lang="en-GB" sz="2400" spc="-20" dirty="0">
                <a:solidFill>
                  <a:srgbClr val="404040"/>
                </a:solidFill>
                <a:latin typeface="Carlito"/>
                <a:cs typeface="Carlito"/>
              </a:rPr>
              <a:t>across </a:t>
            </a:r>
            <a:r>
              <a:rPr lang="en-GB" sz="2400" dirty="0">
                <a:solidFill>
                  <a:srgbClr val="404040"/>
                </a:solidFill>
                <a:latin typeface="Carlito"/>
                <a:cs typeface="Carlito"/>
              </a:rPr>
              <a:t>launch </a:t>
            </a:r>
            <a:r>
              <a:rPr lang="en-GB" sz="2400" spc="-20" dirty="0">
                <a:solidFill>
                  <a:srgbClr val="404040"/>
                </a:solidFill>
                <a:latin typeface="Carlito"/>
                <a:cs typeface="Carlito"/>
              </a:rPr>
              <a:t>sites, </a:t>
            </a:r>
            <a:r>
              <a:rPr lang="en-GB" sz="2400" spc="-10" dirty="0">
                <a:solidFill>
                  <a:srgbClr val="404040"/>
                </a:solidFill>
                <a:latin typeface="Carlito"/>
                <a:cs typeface="Carlito"/>
              </a:rPr>
              <a:t>payload </a:t>
            </a:r>
            <a:r>
              <a:rPr lang="en-GB" sz="2400" spc="-5" dirty="0">
                <a:solidFill>
                  <a:srgbClr val="404040"/>
                </a:solidFill>
                <a:latin typeface="Carlito"/>
                <a:cs typeface="Carlito"/>
              </a:rPr>
              <a:t>mass,</a:t>
            </a:r>
            <a:r>
              <a:rPr lang="en-GB" sz="2400" spc="15" dirty="0">
                <a:solidFill>
                  <a:srgbClr val="404040"/>
                </a:solidFill>
                <a:latin typeface="Carlito"/>
                <a:cs typeface="Carlito"/>
              </a:rPr>
              <a:t> </a:t>
            </a:r>
            <a:r>
              <a:rPr lang="en-GB" sz="2400" dirty="0">
                <a:solidFill>
                  <a:srgbClr val="404040"/>
                </a:solidFill>
                <a:latin typeface="Carlito"/>
                <a:cs typeface="Carlito"/>
              </a:rPr>
              <a:t>and</a:t>
            </a:r>
            <a:endParaRPr lang="en-GB" sz="2400" dirty="0">
              <a:latin typeface="Carlito"/>
              <a:cs typeface="Carlito"/>
            </a:endParaRPr>
          </a:p>
          <a:p>
            <a:pPr marL="12700">
              <a:lnSpc>
                <a:spcPts val="2350"/>
              </a:lnSpc>
            </a:pPr>
            <a:r>
              <a:rPr lang="en-GB" sz="2400" spc="-20" dirty="0">
                <a:solidFill>
                  <a:srgbClr val="404040"/>
                </a:solidFill>
                <a:latin typeface="Carlito"/>
                <a:cs typeface="Carlito"/>
              </a:rPr>
              <a:t>booster </a:t>
            </a:r>
            <a:r>
              <a:rPr lang="en-GB" sz="2400" spc="-25" dirty="0">
                <a:solidFill>
                  <a:srgbClr val="404040"/>
                </a:solidFill>
                <a:latin typeface="Carlito"/>
                <a:cs typeface="Carlito"/>
              </a:rPr>
              <a:t>version</a:t>
            </a:r>
            <a:r>
              <a:rPr lang="en-GB" sz="2400" dirty="0">
                <a:solidFill>
                  <a:srgbClr val="404040"/>
                </a:solidFill>
                <a:latin typeface="Carlito"/>
                <a:cs typeface="Carlito"/>
              </a:rPr>
              <a:t> </a:t>
            </a:r>
            <a:r>
              <a:rPr lang="en-GB" sz="2400" spc="-45" dirty="0">
                <a:solidFill>
                  <a:srgbClr val="404040"/>
                </a:solidFill>
                <a:latin typeface="Carlito"/>
                <a:cs typeface="Carlito"/>
              </a:rPr>
              <a:t>category.</a:t>
            </a:r>
            <a:endParaRPr lang="en-GB" sz="2400" dirty="0">
              <a:latin typeface="Carlito"/>
              <a:cs typeface="Carlito"/>
            </a:endParaRPr>
          </a:p>
          <a:p>
            <a:pPr marL="12700">
              <a:lnSpc>
                <a:spcPct val="100000"/>
              </a:lnSpc>
              <a:spcBef>
                <a:spcPts val="925"/>
              </a:spcBef>
            </a:pPr>
            <a:r>
              <a:rPr lang="en-GB" sz="2400" u="heavy" dirty="0">
                <a:solidFill>
                  <a:srgbClr val="404040"/>
                </a:solidFill>
                <a:uFill>
                  <a:solidFill>
                    <a:srgbClr val="404040"/>
                  </a:solidFill>
                </a:uFill>
                <a:latin typeface="Carlito"/>
                <a:cs typeface="Carlito"/>
              </a:rPr>
              <a:t>GitHub</a:t>
            </a:r>
            <a:r>
              <a:rPr lang="en-GB" sz="2400" u="heavy" spc="5" dirty="0">
                <a:solidFill>
                  <a:srgbClr val="404040"/>
                </a:solidFill>
                <a:uFill>
                  <a:solidFill>
                    <a:srgbClr val="404040"/>
                  </a:solidFill>
                </a:uFill>
                <a:latin typeface="Carlito"/>
                <a:cs typeface="Carlito"/>
              </a:rPr>
              <a:t> </a:t>
            </a:r>
            <a:r>
              <a:rPr lang="en-GB" sz="2400" u="heavy" spc="-5" dirty="0">
                <a:solidFill>
                  <a:srgbClr val="404040"/>
                </a:solidFill>
                <a:uFill>
                  <a:solidFill>
                    <a:srgbClr val="404040"/>
                  </a:solidFill>
                </a:uFill>
                <a:latin typeface="Carlito"/>
                <a:cs typeface="Carlito"/>
              </a:rPr>
              <a:t>url:</a:t>
            </a:r>
            <a:endParaRPr lang="en-GB" sz="2400" dirty="0">
              <a:latin typeface="Carlito"/>
              <a:cs typeface="Carlito"/>
            </a:endParaRPr>
          </a:p>
          <a:p>
            <a:pPr marL="12700" marR="1557020">
              <a:lnSpc>
                <a:spcPct val="150000"/>
              </a:lnSpc>
              <a:spcBef>
                <a:spcPts val="95"/>
              </a:spcBef>
            </a:pPr>
            <a:r>
              <a:rPr lang="en-GB" sz="2400" u="heavy" spc="-10" dirty="0">
                <a:solidFill>
                  <a:srgbClr val="2996E1"/>
                </a:solidFill>
                <a:uFill>
                  <a:solidFill>
                    <a:srgbClr val="2996E1"/>
                  </a:solidFill>
                </a:uFill>
                <a:latin typeface="Carlito"/>
                <a:cs typeface="Carlito"/>
                <a:hlinkClick r:id="rId4"/>
              </a:rPr>
              <a:t>https://github.com/piyushgoel2808/Data-Science-Professional-IBM-/blob/9aeb2091bf089ed48afc6ed950583d34fcc9c5dc/10.Applied_Data_Science_Capstone/Week%203%20Interactive%20Visual%20Analytics%20and%20Dashboard/spacex_dash_app.py</a:t>
            </a:r>
            <a:endParaRPr lang="en-GB" sz="2400" dirty="0">
              <a:latin typeface="Carlito"/>
              <a:cs typeface="Carlito"/>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45" name="object 4">
            <a:extLst>
              <a:ext uri="{FF2B5EF4-FFF2-40B4-BE49-F238E27FC236}">
                <a16:creationId xmlns:a16="http://schemas.microsoft.com/office/drawing/2014/main" id="{6328FB5B-DD9E-336B-2E7C-09BCBAB46708}"/>
              </a:ext>
            </a:extLst>
          </p:cNvPr>
          <p:cNvSpPr txBox="1"/>
          <p:nvPr/>
        </p:nvSpPr>
        <p:spPr>
          <a:xfrm>
            <a:off x="809625" y="1365194"/>
            <a:ext cx="3061208" cy="3719608"/>
          </a:xfrm>
          <a:prstGeom prst="rect">
            <a:avLst/>
          </a:prstGeom>
        </p:spPr>
        <p:txBody>
          <a:bodyPr vert="horz" wrap="square" lIns="0" tIns="13335" rIns="0" bIns="0" rtlCol="0">
            <a:spAutoFit/>
          </a:bodyPr>
          <a:lstStyle/>
          <a:p>
            <a:pPr marL="12700">
              <a:lnSpc>
                <a:spcPct val="100000"/>
              </a:lnSpc>
              <a:spcBef>
                <a:spcPts val="105"/>
              </a:spcBef>
            </a:pPr>
            <a:r>
              <a:rPr sz="2000" u="heavy" dirty="0">
                <a:solidFill>
                  <a:srgbClr val="404040"/>
                </a:solidFill>
                <a:uFill>
                  <a:solidFill>
                    <a:srgbClr val="404040"/>
                  </a:solidFill>
                </a:uFill>
                <a:latin typeface="Carlito"/>
                <a:cs typeface="Carlito"/>
              </a:rPr>
              <a:t>GitHub</a:t>
            </a:r>
            <a:r>
              <a:rPr sz="2000" u="heavy" spc="-95"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url:</a:t>
            </a:r>
            <a:endParaRPr lang="en-IN" sz="2000" u="heavy" spc="-5" dirty="0">
              <a:solidFill>
                <a:srgbClr val="404040"/>
              </a:solidFill>
              <a:uFill>
                <a:solidFill>
                  <a:srgbClr val="404040"/>
                </a:solidFill>
              </a:uFill>
              <a:latin typeface="Carlito"/>
              <a:cs typeface="Carlito"/>
            </a:endParaRPr>
          </a:p>
          <a:p>
            <a:pPr marL="12700">
              <a:lnSpc>
                <a:spcPct val="100000"/>
              </a:lnSpc>
              <a:spcBef>
                <a:spcPts val="105"/>
              </a:spcBef>
            </a:pPr>
            <a:r>
              <a:rPr lang="en-IN" sz="2000" dirty="0">
                <a:latin typeface="Carlito"/>
                <a:cs typeface="Carlito"/>
                <a:hlinkClick r:id="rId3"/>
              </a:rPr>
              <a:t>https://github.com/piyushgoel2808/Data-Science-Professional-IBM-/blob/9aeb2091bf089ed48afc6ed950583d34fcc9c5dc/10.Applied_Data_Science_Capstone/Week%204%20Predictive%20Analysis%20(Classification)/SpaceX_Machine_Learning_Prediction_Part_5.jupyterlite.ipynb</a:t>
            </a:r>
            <a:endParaRPr lang="en-IN" sz="2000" dirty="0">
              <a:latin typeface="Carlito"/>
              <a:cs typeface="Carlito"/>
            </a:endParaRPr>
          </a:p>
        </p:txBody>
      </p:sp>
      <p:grpSp>
        <p:nvGrpSpPr>
          <p:cNvPr id="46" name="object 5">
            <a:extLst>
              <a:ext uri="{FF2B5EF4-FFF2-40B4-BE49-F238E27FC236}">
                <a16:creationId xmlns:a16="http://schemas.microsoft.com/office/drawing/2014/main" id="{1F39597E-FF0C-C267-2669-C17179FB564E}"/>
              </a:ext>
            </a:extLst>
          </p:cNvPr>
          <p:cNvGrpSpPr/>
          <p:nvPr/>
        </p:nvGrpSpPr>
        <p:grpSpPr>
          <a:xfrm>
            <a:off x="4573841" y="2230374"/>
            <a:ext cx="1938655" cy="1728470"/>
            <a:chOff x="3822191" y="1933955"/>
            <a:chExt cx="1938655" cy="1728470"/>
          </a:xfrm>
        </p:grpSpPr>
        <p:sp>
          <p:nvSpPr>
            <p:cNvPr id="47" name="object 6">
              <a:extLst>
                <a:ext uri="{FF2B5EF4-FFF2-40B4-BE49-F238E27FC236}">
                  <a16:creationId xmlns:a16="http://schemas.microsoft.com/office/drawing/2014/main" id="{6DF740F3-5E02-1069-2E75-592283C0D6EF}"/>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48" name="object 7">
              <a:extLst>
                <a:ext uri="{FF2B5EF4-FFF2-40B4-BE49-F238E27FC236}">
                  <a16:creationId xmlns:a16="http://schemas.microsoft.com/office/drawing/2014/main" id="{6450DD3C-28BF-27CF-E707-E46464D4B2A9}"/>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49" name="object 8">
              <a:extLst>
                <a:ext uri="{FF2B5EF4-FFF2-40B4-BE49-F238E27FC236}">
                  <a16:creationId xmlns:a16="http://schemas.microsoft.com/office/drawing/2014/main" id="{9653ACC2-DC1A-ACA7-EAB9-752449871EF7}"/>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50" name="object 9">
            <a:extLst>
              <a:ext uri="{FF2B5EF4-FFF2-40B4-BE49-F238E27FC236}">
                <a16:creationId xmlns:a16="http://schemas.microsoft.com/office/drawing/2014/main" id="{52943FB5-49B9-AD86-2DE6-CB5E2958581D}"/>
              </a:ext>
            </a:extLst>
          </p:cNvPr>
          <p:cNvSpPr txBox="1"/>
          <p:nvPr/>
        </p:nvSpPr>
        <p:spPr>
          <a:xfrm>
            <a:off x="4750371" y="2516379"/>
            <a:ext cx="1568450"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51" name="object 10">
            <a:extLst>
              <a:ext uri="{FF2B5EF4-FFF2-40B4-BE49-F238E27FC236}">
                <a16:creationId xmlns:a16="http://schemas.microsoft.com/office/drawing/2014/main" id="{0BA254EF-337D-55C0-CDD8-3FC92ECE8B43}"/>
              </a:ext>
            </a:extLst>
          </p:cNvPr>
          <p:cNvSpPr txBox="1"/>
          <p:nvPr/>
        </p:nvSpPr>
        <p:spPr>
          <a:xfrm>
            <a:off x="4669600" y="2752599"/>
            <a:ext cx="1722755"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a:latin typeface="Carlito"/>
              <a:cs typeface="Carlito"/>
            </a:endParaRPr>
          </a:p>
        </p:txBody>
      </p:sp>
      <p:grpSp>
        <p:nvGrpSpPr>
          <p:cNvPr id="52" name="object 11">
            <a:extLst>
              <a:ext uri="{FF2B5EF4-FFF2-40B4-BE49-F238E27FC236}">
                <a16:creationId xmlns:a16="http://schemas.microsoft.com/office/drawing/2014/main" id="{066A40F6-70E0-FF75-96CD-CA2EB0A34FBD}"/>
              </a:ext>
            </a:extLst>
          </p:cNvPr>
          <p:cNvGrpSpPr/>
          <p:nvPr/>
        </p:nvGrpSpPr>
        <p:grpSpPr>
          <a:xfrm>
            <a:off x="4566221" y="3661664"/>
            <a:ext cx="1938655" cy="1729739"/>
            <a:chOff x="3822191" y="3375659"/>
            <a:chExt cx="1938655" cy="1729739"/>
          </a:xfrm>
        </p:grpSpPr>
        <p:sp>
          <p:nvSpPr>
            <p:cNvPr id="53" name="object 12">
              <a:extLst>
                <a:ext uri="{FF2B5EF4-FFF2-40B4-BE49-F238E27FC236}">
                  <a16:creationId xmlns:a16="http://schemas.microsoft.com/office/drawing/2014/main" id="{E0DD162D-C614-149A-6623-4FD95002EA85}"/>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54" name="object 13">
              <a:extLst>
                <a:ext uri="{FF2B5EF4-FFF2-40B4-BE49-F238E27FC236}">
                  <a16:creationId xmlns:a16="http://schemas.microsoft.com/office/drawing/2014/main" id="{C8A5CC16-8CBC-D660-442A-42B559080298}"/>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rgbClr val="E28312"/>
            </a:solidFill>
          </p:spPr>
          <p:txBody>
            <a:bodyPr wrap="square" lIns="0" tIns="0" rIns="0" bIns="0" rtlCol="0"/>
            <a:lstStyle/>
            <a:p>
              <a:endParaRPr/>
            </a:p>
          </p:txBody>
        </p:sp>
        <p:sp>
          <p:nvSpPr>
            <p:cNvPr id="55" name="object 14">
              <a:extLst>
                <a:ext uri="{FF2B5EF4-FFF2-40B4-BE49-F238E27FC236}">
                  <a16:creationId xmlns:a16="http://schemas.microsoft.com/office/drawing/2014/main" id="{A19E74AC-D406-83D0-A9FE-35555364CC2F}"/>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56" name="object 15">
            <a:extLst>
              <a:ext uri="{FF2B5EF4-FFF2-40B4-BE49-F238E27FC236}">
                <a16:creationId xmlns:a16="http://schemas.microsoft.com/office/drawing/2014/main" id="{F1FA1254-386B-77C0-E50D-5D0C9B5BCF49}"/>
              </a:ext>
            </a:extLst>
          </p:cNvPr>
          <p:cNvSpPr txBox="1"/>
          <p:nvPr/>
        </p:nvSpPr>
        <p:spPr>
          <a:xfrm>
            <a:off x="4762564" y="3840734"/>
            <a:ext cx="152463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57" name="object 16">
            <a:extLst>
              <a:ext uri="{FF2B5EF4-FFF2-40B4-BE49-F238E27FC236}">
                <a16:creationId xmlns:a16="http://schemas.microsoft.com/office/drawing/2014/main" id="{478F90D5-611E-5CB3-5327-55DB821355A2}"/>
              </a:ext>
            </a:extLst>
          </p:cNvPr>
          <p:cNvSpPr txBox="1"/>
          <p:nvPr/>
        </p:nvSpPr>
        <p:spPr>
          <a:xfrm>
            <a:off x="4896676" y="4076701"/>
            <a:ext cx="1281430" cy="285115"/>
          </a:xfrm>
          <a:prstGeom prst="rect">
            <a:avLst/>
          </a:prstGeom>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58" name="object 17">
            <a:extLst>
              <a:ext uri="{FF2B5EF4-FFF2-40B4-BE49-F238E27FC236}">
                <a16:creationId xmlns:a16="http://schemas.microsoft.com/office/drawing/2014/main" id="{6C8117B2-1A9D-6E16-0D9C-683B8C6C2ADD}"/>
              </a:ext>
            </a:extLst>
          </p:cNvPr>
          <p:cNvSpPr txBox="1"/>
          <p:nvPr/>
        </p:nvSpPr>
        <p:spPr>
          <a:xfrm>
            <a:off x="4849432" y="4314445"/>
            <a:ext cx="1367790"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a:latin typeface="Carlito"/>
              <a:cs typeface="Carlito"/>
            </a:endParaRPr>
          </a:p>
        </p:txBody>
      </p:sp>
      <p:sp>
        <p:nvSpPr>
          <p:cNvPr id="59" name="object 22">
            <a:extLst>
              <a:ext uri="{FF2B5EF4-FFF2-40B4-BE49-F238E27FC236}">
                <a16:creationId xmlns:a16="http://schemas.microsoft.com/office/drawing/2014/main" id="{9605A69E-E4DE-DFA6-957C-3B0B69B1C931}"/>
              </a:ext>
            </a:extLst>
          </p:cNvPr>
          <p:cNvSpPr txBox="1"/>
          <p:nvPr/>
        </p:nvSpPr>
        <p:spPr>
          <a:xfrm>
            <a:off x="4847908" y="5390846"/>
            <a:ext cx="1344930" cy="285750"/>
          </a:xfrm>
          <a:prstGeom prst="rect">
            <a:avLst/>
          </a:prstGeom>
        </p:spPr>
        <p:txBody>
          <a:bodyPr vert="horz" wrap="square" lIns="0" tIns="13335" rIns="0" bIns="0" rtlCol="0">
            <a:spAutoFit/>
          </a:bodyPr>
          <a:lstStyle/>
          <a:p>
            <a:pPr marL="12700">
              <a:lnSpc>
                <a:spcPct val="100000"/>
              </a:lnSpc>
              <a:spcBef>
                <a:spcPts val="105"/>
              </a:spcBef>
            </a:pPr>
            <a:r>
              <a:rPr sz="1700" spc="-30" dirty="0">
                <a:solidFill>
                  <a:srgbClr val="FF0000"/>
                </a:solidFill>
                <a:latin typeface="Carlito"/>
                <a:cs typeface="Carlito"/>
              </a:rPr>
              <a:t>Train_test_split</a:t>
            </a:r>
            <a:endParaRPr sz="1700" dirty="0">
              <a:solidFill>
                <a:srgbClr val="FF0000"/>
              </a:solidFill>
              <a:latin typeface="Carlito"/>
              <a:cs typeface="Carlito"/>
            </a:endParaRPr>
          </a:p>
        </p:txBody>
      </p:sp>
      <p:sp>
        <p:nvSpPr>
          <p:cNvPr id="60" name="object 28">
            <a:extLst>
              <a:ext uri="{FF2B5EF4-FFF2-40B4-BE49-F238E27FC236}">
                <a16:creationId xmlns:a16="http://schemas.microsoft.com/office/drawing/2014/main" id="{1FDEB78C-3729-A4C3-1610-E813BDE2BEBF}"/>
              </a:ext>
            </a:extLst>
          </p:cNvPr>
          <p:cNvSpPr txBox="1"/>
          <p:nvPr/>
        </p:nvSpPr>
        <p:spPr>
          <a:xfrm>
            <a:off x="7479856" y="5272914"/>
            <a:ext cx="1219835"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0000"/>
                </a:solidFill>
                <a:latin typeface="Carlito"/>
                <a:cs typeface="Carlito"/>
              </a:rPr>
              <a:t>GridSearchCV</a:t>
            </a:r>
            <a:endParaRPr sz="1700" dirty="0">
              <a:solidFill>
                <a:srgbClr val="FF0000"/>
              </a:solidFill>
              <a:latin typeface="Carlito"/>
              <a:cs typeface="Carlito"/>
            </a:endParaRPr>
          </a:p>
        </p:txBody>
      </p:sp>
      <p:grpSp>
        <p:nvGrpSpPr>
          <p:cNvPr id="61" name="object 30">
            <a:extLst>
              <a:ext uri="{FF2B5EF4-FFF2-40B4-BE49-F238E27FC236}">
                <a16:creationId xmlns:a16="http://schemas.microsoft.com/office/drawing/2014/main" id="{2D1AB494-5557-0AFA-0908-77F2B09CC531}"/>
              </a:ext>
            </a:extLst>
          </p:cNvPr>
          <p:cNvGrpSpPr/>
          <p:nvPr/>
        </p:nvGrpSpPr>
        <p:grpSpPr>
          <a:xfrm>
            <a:off x="7132638" y="2526030"/>
            <a:ext cx="1938655" cy="2316480"/>
            <a:chOff x="6380988" y="2229611"/>
            <a:chExt cx="1938655" cy="2316480"/>
          </a:xfrm>
        </p:grpSpPr>
        <p:sp>
          <p:nvSpPr>
            <p:cNvPr id="62" name="object 31">
              <a:extLst>
                <a:ext uri="{FF2B5EF4-FFF2-40B4-BE49-F238E27FC236}">
                  <a16:creationId xmlns:a16="http://schemas.microsoft.com/office/drawing/2014/main" id="{7D7D6017-9C70-F84E-53EE-4E1C66EE5DFA}"/>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63" name="object 32">
              <a:extLst>
                <a:ext uri="{FF2B5EF4-FFF2-40B4-BE49-F238E27FC236}">
                  <a16:creationId xmlns:a16="http://schemas.microsoft.com/office/drawing/2014/main" id="{A6C8B9CD-A0DA-848D-5B16-6BF31780EAF8}"/>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rgbClr val="E28312"/>
            </a:solidFill>
          </p:spPr>
          <p:txBody>
            <a:bodyPr wrap="square" lIns="0" tIns="0" rIns="0" bIns="0" rtlCol="0"/>
            <a:lstStyle/>
            <a:p>
              <a:endParaRPr/>
            </a:p>
          </p:txBody>
        </p:sp>
        <p:sp>
          <p:nvSpPr>
            <p:cNvPr id="64" name="object 33">
              <a:extLst>
                <a:ext uri="{FF2B5EF4-FFF2-40B4-BE49-F238E27FC236}">
                  <a16:creationId xmlns:a16="http://schemas.microsoft.com/office/drawing/2014/main" id="{A018CFB5-BC25-9586-88E1-2964F0217A26}"/>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65" name="object 34">
            <a:extLst>
              <a:ext uri="{FF2B5EF4-FFF2-40B4-BE49-F238E27FC236}">
                <a16:creationId xmlns:a16="http://schemas.microsoft.com/office/drawing/2014/main" id="{EB3CD30C-E6B8-336D-AF60-9F47AF8A2FFD}"/>
              </a:ext>
            </a:extLst>
          </p:cNvPr>
          <p:cNvSpPr txBox="1"/>
          <p:nvPr/>
        </p:nvSpPr>
        <p:spPr>
          <a:xfrm>
            <a:off x="7298245" y="3721863"/>
            <a:ext cx="159385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66" name="object 35">
            <a:extLst>
              <a:ext uri="{FF2B5EF4-FFF2-40B4-BE49-F238E27FC236}">
                <a16:creationId xmlns:a16="http://schemas.microsoft.com/office/drawing/2014/main" id="{606863F6-1AAC-A8B4-D106-6D21937B7D3D}"/>
              </a:ext>
            </a:extLst>
          </p:cNvPr>
          <p:cNvSpPr txBox="1"/>
          <p:nvPr/>
        </p:nvSpPr>
        <p:spPr>
          <a:xfrm>
            <a:off x="7354633" y="3957447"/>
            <a:ext cx="148399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a:latin typeface="Carlito"/>
              <a:cs typeface="Carlito"/>
            </a:endParaRPr>
          </a:p>
        </p:txBody>
      </p:sp>
      <p:sp>
        <p:nvSpPr>
          <p:cNvPr id="67" name="object 36">
            <a:extLst>
              <a:ext uri="{FF2B5EF4-FFF2-40B4-BE49-F238E27FC236}">
                <a16:creationId xmlns:a16="http://schemas.microsoft.com/office/drawing/2014/main" id="{3CCE7CB1-44ED-2351-E355-C7F54A455BD6}"/>
              </a:ext>
            </a:extLst>
          </p:cNvPr>
          <p:cNvSpPr txBox="1"/>
          <p:nvPr/>
        </p:nvSpPr>
        <p:spPr>
          <a:xfrm>
            <a:off x="7287578" y="4195827"/>
            <a:ext cx="160274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a:latin typeface="Carlito"/>
              <a:cs typeface="Carlito"/>
            </a:endParaRPr>
          </a:p>
        </p:txBody>
      </p:sp>
      <p:sp>
        <p:nvSpPr>
          <p:cNvPr id="68" name="object 37">
            <a:extLst>
              <a:ext uri="{FF2B5EF4-FFF2-40B4-BE49-F238E27FC236}">
                <a16:creationId xmlns:a16="http://schemas.microsoft.com/office/drawing/2014/main" id="{ED13B77C-1DBD-047D-D722-41F41AF1EC64}"/>
              </a:ext>
            </a:extLst>
          </p:cNvPr>
          <p:cNvSpPr txBox="1"/>
          <p:nvPr/>
        </p:nvSpPr>
        <p:spPr>
          <a:xfrm>
            <a:off x="7546911" y="4432046"/>
            <a:ext cx="110045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69" name="object 38">
            <a:extLst>
              <a:ext uri="{FF2B5EF4-FFF2-40B4-BE49-F238E27FC236}">
                <a16:creationId xmlns:a16="http://schemas.microsoft.com/office/drawing/2014/main" id="{634BC63A-253E-CE3E-3B06-407A057531BB}"/>
              </a:ext>
            </a:extLst>
          </p:cNvPr>
          <p:cNvGrpSpPr/>
          <p:nvPr/>
        </p:nvGrpSpPr>
        <p:grpSpPr>
          <a:xfrm>
            <a:off x="7132638" y="2230374"/>
            <a:ext cx="2950845" cy="1169035"/>
            <a:chOff x="6380988" y="1933955"/>
            <a:chExt cx="2950845" cy="1169035"/>
          </a:xfrm>
        </p:grpSpPr>
        <p:sp>
          <p:nvSpPr>
            <p:cNvPr id="70" name="object 39">
              <a:extLst>
                <a:ext uri="{FF2B5EF4-FFF2-40B4-BE49-F238E27FC236}">
                  <a16:creationId xmlns:a16="http://schemas.microsoft.com/office/drawing/2014/main" id="{383EF6AA-4E73-595C-8486-EDCE12264D3B}"/>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71" name="object 40">
              <a:extLst>
                <a:ext uri="{FF2B5EF4-FFF2-40B4-BE49-F238E27FC236}">
                  <a16:creationId xmlns:a16="http://schemas.microsoft.com/office/drawing/2014/main" id="{C3531731-ED57-3A9A-167F-3643543C0818}"/>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rgbClr val="E28312"/>
            </a:solidFill>
          </p:spPr>
          <p:txBody>
            <a:bodyPr wrap="square" lIns="0" tIns="0" rIns="0" bIns="0" rtlCol="0"/>
            <a:lstStyle/>
            <a:p>
              <a:endParaRPr/>
            </a:p>
          </p:txBody>
        </p:sp>
        <p:sp>
          <p:nvSpPr>
            <p:cNvPr id="72" name="object 41">
              <a:extLst>
                <a:ext uri="{FF2B5EF4-FFF2-40B4-BE49-F238E27FC236}">
                  <a16:creationId xmlns:a16="http://schemas.microsoft.com/office/drawing/2014/main" id="{3B3756B3-9BD0-FD19-0285-ACFE17DA606F}"/>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73" name="object 42">
            <a:extLst>
              <a:ext uri="{FF2B5EF4-FFF2-40B4-BE49-F238E27FC236}">
                <a16:creationId xmlns:a16="http://schemas.microsoft.com/office/drawing/2014/main" id="{0C586282-54A2-2DAB-DAA3-FE170FEF0264}"/>
              </a:ext>
            </a:extLst>
          </p:cNvPr>
          <p:cNvSpPr txBox="1"/>
          <p:nvPr/>
        </p:nvSpPr>
        <p:spPr>
          <a:xfrm>
            <a:off x="7365556" y="2516379"/>
            <a:ext cx="1455420" cy="285115"/>
          </a:xfrm>
          <a:prstGeom prst="rect">
            <a:avLst/>
          </a:prstGeom>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74" name="object 43">
            <a:extLst>
              <a:ext uri="{FF2B5EF4-FFF2-40B4-BE49-F238E27FC236}">
                <a16:creationId xmlns:a16="http://schemas.microsoft.com/office/drawing/2014/main" id="{62E4735B-E992-6765-B78C-B465A9C91F29}"/>
              </a:ext>
            </a:extLst>
          </p:cNvPr>
          <p:cNvSpPr txBox="1"/>
          <p:nvPr/>
        </p:nvSpPr>
        <p:spPr>
          <a:xfrm>
            <a:off x="7557580" y="2752599"/>
            <a:ext cx="107188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75" name="object 44">
            <a:extLst>
              <a:ext uri="{FF2B5EF4-FFF2-40B4-BE49-F238E27FC236}">
                <a16:creationId xmlns:a16="http://schemas.microsoft.com/office/drawing/2014/main" id="{874422F5-FB85-EF29-6EE4-609C757C9877}"/>
              </a:ext>
            </a:extLst>
          </p:cNvPr>
          <p:cNvGrpSpPr/>
          <p:nvPr/>
        </p:nvGrpSpPr>
        <p:grpSpPr>
          <a:xfrm>
            <a:off x="9689909" y="2230374"/>
            <a:ext cx="1938655" cy="1728470"/>
            <a:chOff x="8938259" y="1933955"/>
            <a:chExt cx="1938655" cy="1728470"/>
          </a:xfrm>
        </p:grpSpPr>
        <p:sp>
          <p:nvSpPr>
            <p:cNvPr id="76" name="object 45">
              <a:extLst>
                <a:ext uri="{FF2B5EF4-FFF2-40B4-BE49-F238E27FC236}">
                  <a16:creationId xmlns:a16="http://schemas.microsoft.com/office/drawing/2014/main" id="{8E13C043-3B47-B822-FEA9-0808360BDADA}"/>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solidFill>
              <a:srgbClr val="EDC1AA"/>
            </a:solidFill>
          </p:spPr>
          <p:txBody>
            <a:bodyPr wrap="square" lIns="0" tIns="0" rIns="0" bIns="0" rtlCol="0"/>
            <a:lstStyle/>
            <a:p>
              <a:endParaRPr/>
            </a:p>
          </p:txBody>
        </p:sp>
        <p:sp>
          <p:nvSpPr>
            <p:cNvPr id="77" name="object 46">
              <a:extLst>
                <a:ext uri="{FF2B5EF4-FFF2-40B4-BE49-F238E27FC236}">
                  <a16:creationId xmlns:a16="http://schemas.microsoft.com/office/drawing/2014/main" id="{BA8B4701-2CE4-7155-17FB-35D3A8E50999}"/>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78" name="object 47">
              <a:extLst>
                <a:ext uri="{FF2B5EF4-FFF2-40B4-BE49-F238E27FC236}">
                  <a16:creationId xmlns:a16="http://schemas.microsoft.com/office/drawing/2014/main" id="{BC03C930-8BDA-439C-BF39-56580D770EB0}"/>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79" name="object 48">
            <a:extLst>
              <a:ext uri="{FF2B5EF4-FFF2-40B4-BE49-F238E27FC236}">
                <a16:creationId xmlns:a16="http://schemas.microsoft.com/office/drawing/2014/main" id="{4523BC66-4515-E455-8311-39B62F54476E}"/>
              </a:ext>
            </a:extLst>
          </p:cNvPr>
          <p:cNvSpPr txBox="1"/>
          <p:nvPr/>
        </p:nvSpPr>
        <p:spPr>
          <a:xfrm>
            <a:off x="9892347" y="2516379"/>
            <a:ext cx="151955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80" name="object 49">
            <a:extLst>
              <a:ext uri="{FF2B5EF4-FFF2-40B4-BE49-F238E27FC236}">
                <a16:creationId xmlns:a16="http://schemas.microsoft.com/office/drawing/2014/main" id="{4803A438-12F3-B049-167A-395B1224600D}"/>
              </a:ext>
            </a:extLst>
          </p:cNvPr>
          <p:cNvSpPr txBox="1"/>
          <p:nvPr/>
        </p:nvSpPr>
        <p:spPr>
          <a:xfrm>
            <a:off x="10050843" y="2752599"/>
            <a:ext cx="1202690" cy="285115"/>
          </a:xfrm>
          <a:prstGeom prst="rect">
            <a:avLst/>
          </a:prstGeom>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81" name="object 50">
            <a:extLst>
              <a:ext uri="{FF2B5EF4-FFF2-40B4-BE49-F238E27FC236}">
                <a16:creationId xmlns:a16="http://schemas.microsoft.com/office/drawing/2014/main" id="{3D5944E2-A8EA-5297-BF7F-1774B989BAC8}"/>
              </a:ext>
            </a:extLst>
          </p:cNvPr>
          <p:cNvGrpSpPr/>
          <p:nvPr/>
        </p:nvGrpSpPr>
        <p:grpSpPr>
          <a:xfrm>
            <a:off x="9689909" y="3672078"/>
            <a:ext cx="1938655" cy="1170305"/>
            <a:chOff x="8938259" y="3375659"/>
            <a:chExt cx="1938655" cy="1170305"/>
          </a:xfrm>
        </p:grpSpPr>
        <p:sp>
          <p:nvSpPr>
            <p:cNvPr id="82" name="object 51">
              <a:extLst>
                <a:ext uri="{FF2B5EF4-FFF2-40B4-BE49-F238E27FC236}">
                  <a16:creationId xmlns:a16="http://schemas.microsoft.com/office/drawing/2014/main" id="{E3E7DF81-30BE-676C-258B-9F1123E4D950}"/>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rgbClr val="E28312"/>
            </a:solidFill>
          </p:spPr>
          <p:txBody>
            <a:bodyPr wrap="square" lIns="0" tIns="0" rIns="0" bIns="0" rtlCol="0"/>
            <a:lstStyle/>
            <a:p>
              <a:endParaRPr/>
            </a:p>
          </p:txBody>
        </p:sp>
        <p:sp>
          <p:nvSpPr>
            <p:cNvPr id="83" name="object 52">
              <a:extLst>
                <a:ext uri="{FF2B5EF4-FFF2-40B4-BE49-F238E27FC236}">
                  <a16:creationId xmlns:a16="http://schemas.microsoft.com/office/drawing/2014/main" id="{1C53B216-EBC5-15CD-B831-9680880E81B4}"/>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ln w="15239">
              <a:solidFill>
                <a:srgbClr val="FFFFFF"/>
              </a:solidFill>
            </a:ln>
          </p:spPr>
          <p:txBody>
            <a:bodyPr wrap="square" lIns="0" tIns="0" rIns="0" bIns="0" rtlCol="0"/>
            <a:lstStyle/>
            <a:p>
              <a:endParaRPr/>
            </a:p>
          </p:txBody>
        </p:sp>
      </p:grpSp>
      <p:sp>
        <p:nvSpPr>
          <p:cNvPr id="84" name="object 53">
            <a:extLst>
              <a:ext uri="{FF2B5EF4-FFF2-40B4-BE49-F238E27FC236}">
                <a16:creationId xmlns:a16="http://schemas.microsoft.com/office/drawing/2014/main" id="{715C3B0F-C6D5-A1D6-C76A-88C809753F88}"/>
              </a:ext>
            </a:extLst>
          </p:cNvPr>
          <p:cNvSpPr txBox="1"/>
          <p:nvPr/>
        </p:nvSpPr>
        <p:spPr>
          <a:xfrm>
            <a:off x="9807004" y="3952876"/>
            <a:ext cx="1709420" cy="539750"/>
          </a:xfrm>
          <a:prstGeom prst="rect">
            <a:avLst/>
          </a:prstGeom>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E2DD8CAE-E3FB-1E61-03EA-F7AD777E96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4028" y="1424054"/>
            <a:ext cx="8702749" cy="4895296"/>
          </a:xfrm>
          <a:prstGeom prst="rect">
            <a:avLst/>
          </a:prstGeom>
        </p:spPr>
      </p:pic>
      <p:sp>
        <p:nvSpPr>
          <p:cNvPr id="3" name="object 4">
            <a:extLst>
              <a:ext uri="{FF2B5EF4-FFF2-40B4-BE49-F238E27FC236}">
                <a16:creationId xmlns:a16="http://schemas.microsoft.com/office/drawing/2014/main" id="{D5048786-5ED8-6264-0721-D1B252E24AAA}"/>
              </a:ext>
            </a:extLst>
          </p:cNvPr>
          <p:cNvSpPr txBox="1"/>
          <p:nvPr/>
        </p:nvSpPr>
        <p:spPr>
          <a:xfrm>
            <a:off x="9547132" y="1424054"/>
            <a:ext cx="1372505" cy="5275803"/>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chemeClr val="tx1">
                    <a:lumMod val="65000"/>
                    <a:lumOff val="35000"/>
                  </a:schemeClr>
                </a:solidFill>
                <a:latin typeface="Carlito"/>
                <a:cs typeface="Carlito"/>
              </a:rPr>
              <a:t>This is </a:t>
            </a:r>
            <a:r>
              <a:rPr sz="1800" dirty="0">
                <a:solidFill>
                  <a:schemeClr val="tx1">
                    <a:lumMod val="65000"/>
                    <a:lumOff val="35000"/>
                  </a:schemeClr>
                </a:solidFill>
                <a:latin typeface="Carlito"/>
                <a:cs typeface="Carlito"/>
              </a:rPr>
              <a:t>a </a:t>
            </a:r>
            <a:r>
              <a:rPr sz="1800" spc="-20" dirty="0">
                <a:solidFill>
                  <a:schemeClr val="tx1">
                    <a:lumMod val="65000"/>
                    <a:lumOff val="35000"/>
                  </a:schemeClr>
                </a:solidFill>
                <a:latin typeface="Carlito"/>
                <a:cs typeface="Carlito"/>
              </a:rPr>
              <a:t>preview </a:t>
            </a:r>
            <a:r>
              <a:rPr sz="1800" spc="-5" dirty="0">
                <a:solidFill>
                  <a:schemeClr val="tx1">
                    <a:lumMod val="65000"/>
                    <a:lumOff val="35000"/>
                  </a:schemeClr>
                </a:solidFill>
                <a:latin typeface="Carlito"/>
                <a:cs typeface="Carlito"/>
              </a:rPr>
              <a:t>of </a:t>
            </a:r>
            <a:r>
              <a:rPr sz="1800" dirty="0">
                <a:solidFill>
                  <a:schemeClr val="tx1">
                    <a:lumMod val="65000"/>
                    <a:lumOff val="35000"/>
                  </a:schemeClr>
                </a:solidFill>
                <a:latin typeface="Carlito"/>
                <a:cs typeface="Carlito"/>
              </a:rPr>
              <a:t>the </a:t>
            </a:r>
            <a:r>
              <a:rPr sz="1800" spc="-15" dirty="0">
                <a:solidFill>
                  <a:schemeClr val="tx1">
                    <a:lumMod val="65000"/>
                    <a:lumOff val="35000"/>
                  </a:schemeClr>
                </a:solidFill>
                <a:latin typeface="Carlito"/>
                <a:cs typeface="Carlito"/>
              </a:rPr>
              <a:t>Plotly dashboard. </a:t>
            </a:r>
            <a:r>
              <a:rPr sz="1800" spc="-5" dirty="0">
                <a:solidFill>
                  <a:schemeClr val="tx1">
                    <a:lumMod val="65000"/>
                    <a:lumOff val="35000"/>
                  </a:schemeClr>
                </a:solidFill>
                <a:latin typeface="Carlito"/>
                <a:cs typeface="Carlito"/>
              </a:rPr>
              <a:t>The </a:t>
            </a:r>
            <a:r>
              <a:rPr sz="1800" spc="-20" dirty="0">
                <a:solidFill>
                  <a:schemeClr val="tx1">
                    <a:lumMod val="65000"/>
                    <a:lumOff val="35000"/>
                  </a:schemeClr>
                </a:solidFill>
                <a:latin typeface="Carlito"/>
                <a:cs typeface="Carlito"/>
              </a:rPr>
              <a:t>following </a:t>
            </a:r>
            <a:r>
              <a:rPr sz="1800" spc="-5" dirty="0">
                <a:solidFill>
                  <a:schemeClr val="tx1">
                    <a:lumMod val="65000"/>
                    <a:lumOff val="35000"/>
                  </a:schemeClr>
                </a:solidFill>
                <a:latin typeface="Carlito"/>
                <a:cs typeface="Carlito"/>
              </a:rPr>
              <a:t>sides will show </a:t>
            </a:r>
            <a:r>
              <a:rPr sz="1800" dirty="0">
                <a:solidFill>
                  <a:schemeClr val="tx1">
                    <a:lumMod val="65000"/>
                    <a:lumOff val="35000"/>
                  </a:schemeClr>
                </a:solidFill>
                <a:latin typeface="Carlito"/>
                <a:cs typeface="Carlito"/>
              </a:rPr>
              <a:t>the </a:t>
            </a:r>
            <a:r>
              <a:rPr sz="1800" spc="-15" dirty="0">
                <a:solidFill>
                  <a:schemeClr val="tx1">
                    <a:lumMod val="65000"/>
                    <a:lumOff val="35000"/>
                  </a:schemeClr>
                </a:solidFill>
                <a:latin typeface="Carlito"/>
                <a:cs typeface="Carlito"/>
              </a:rPr>
              <a:t>results </a:t>
            </a:r>
            <a:r>
              <a:rPr sz="1800" spc="-5" dirty="0">
                <a:solidFill>
                  <a:schemeClr val="tx1">
                    <a:lumMod val="65000"/>
                    <a:lumOff val="35000"/>
                  </a:schemeClr>
                </a:solidFill>
                <a:latin typeface="Carlito"/>
                <a:cs typeface="Carlito"/>
              </a:rPr>
              <a:t>of </a:t>
            </a:r>
            <a:r>
              <a:rPr sz="1800" spc="-20" dirty="0">
                <a:solidFill>
                  <a:schemeClr val="tx1">
                    <a:lumMod val="65000"/>
                    <a:lumOff val="35000"/>
                  </a:schemeClr>
                </a:solidFill>
                <a:latin typeface="Carlito"/>
                <a:cs typeface="Carlito"/>
              </a:rPr>
              <a:t>EDA </a:t>
            </a:r>
            <a:r>
              <a:rPr sz="1800" spc="-5" dirty="0">
                <a:solidFill>
                  <a:schemeClr val="tx1">
                    <a:lumMod val="65000"/>
                    <a:lumOff val="35000"/>
                  </a:schemeClr>
                </a:solidFill>
                <a:latin typeface="Carlito"/>
                <a:cs typeface="Carlito"/>
              </a:rPr>
              <a:t>with  </a:t>
            </a:r>
            <a:r>
              <a:rPr sz="1800" spc="-20" dirty="0">
                <a:solidFill>
                  <a:schemeClr val="tx1">
                    <a:lumMod val="65000"/>
                    <a:lumOff val="35000"/>
                  </a:schemeClr>
                </a:solidFill>
                <a:latin typeface="Carlito"/>
                <a:cs typeface="Carlito"/>
              </a:rPr>
              <a:t>visualization, EDA </a:t>
            </a:r>
            <a:r>
              <a:rPr sz="1800" spc="-5" dirty="0">
                <a:solidFill>
                  <a:schemeClr val="tx1">
                    <a:lumMod val="65000"/>
                    <a:lumOff val="35000"/>
                  </a:schemeClr>
                </a:solidFill>
                <a:latin typeface="Carlito"/>
                <a:cs typeface="Carlito"/>
              </a:rPr>
              <a:t>with </a:t>
            </a:r>
            <a:r>
              <a:rPr sz="1800" dirty="0">
                <a:solidFill>
                  <a:schemeClr val="tx1">
                    <a:lumMod val="65000"/>
                    <a:lumOff val="35000"/>
                  </a:schemeClr>
                </a:solidFill>
                <a:latin typeface="Carlito"/>
                <a:cs typeface="Carlito"/>
              </a:rPr>
              <a:t>SQL, </a:t>
            </a:r>
            <a:r>
              <a:rPr sz="1800" spc="-25" dirty="0">
                <a:solidFill>
                  <a:schemeClr val="tx1">
                    <a:lumMod val="65000"/>
                    <a:lumOff val="35000"/>
                  </a:schemeClr>
                </a:solidFill>
                <a:latin typeface="Carlito"/>
                <a:cs typeface="Carlito"/>
              </a:rPr>
              <a:t>Interactive </a:t>
            </a:r>
            <a:r>
              <a:rPr sz="1800" dirty="0">
                <a:solidFill>
                  <a:schemeClr val="tx1">
                    <a:lumMod val="65000"/>
                    <a:lumOff val="35000"/>
                  </a:schemeClr>
                </a:solidFill>
                <a:latin typeface="Carlito"/>
                <a:cs typeface="Carlito"/>
              </a:rPr>
              <a:t>Map </a:t>
            </a:r>
            <a:r>
              <a:rPr sz="1800" spc="-5" dirty="0">
                <a:solidFill>
                  <a:schemeClr val="tx1">
                    <a:lumMod val="65000"/>
                    <a:lumOff val="35000"/>
                  </a:schemeClr>
                </a:solidFill>
                <a:latin typeface="Carlito"/>
                <a:cs typeface="Carlito"/>
              </a:rPr>
              <a:t>with </a:t>
            </a:r>
            <a:r>
              <a:rPr sz="1800" spc="-20" dirty="0">
                <a:solidFill>
                  <a:schemeClr val="tx1">
                    <a:lumMod val="65000"/>
                    <a:lumOff val="35000"/>
                  </a:schemeClr>
                </a:solidFill>
                <a:latin typeface="Carlito"/>
                <a:cs typeface="Carlito"/>
              </a:rPr>
              <a:t>Folium, </a:t>
            </a:r>
            <a:r>
              <a:rPr sz="1800" dirty="0">
                <a:solidFill>
                  <a:schemeClr val="tx1">
                    <a:lumMod val="65000"/>
                    <a:lumOff val="35000"/>
                  </a:schemeClr>
                </a:solidFill>
                <a:latin typeface="Carlito"/>
                <a:cs typeface="Carlito"/>
              </a:rPr>
              <a:t>and </a:t>
            </a:r>
            <a:r>
              <a:rPr sz="1800" spc="-10" dirty="0">
                <a:solidFill>
                  <a:schemeClr val="tx1">
                    <a:lumMod val="65000"/>
                    <a:lumOff val="35000"/>
                  </a:schemeClr>
                </a:solidFill>
                <a:latin typeface="Carlito"/>
                <a:cs typeface="Carlito"/>
              </a:rPr>
              <a:t>finally </a:t>
            </a:r>
            <a:r>
              <a:rPr sz="1800" dirty="0">
                <a:solidFill>
                  <a:schemeClr val="tx1">
                    <a:lumMod val="65000"/>
                    <a:lumOff val="35000"/>
                  </a:schemeClr>
                </a:solidFill>
                <a:latin typeface="Carlito"/>
                <a:cs typeface="Carlito"/>
              </a:rPr>
              <a:t>the </a:t>
            </a:r>
            <a:r>
              <a:rPr sz="1800" spc="-15" dirty="0">
                <a:solidFill>
                  <a:schemeClr val="tx1">
                    <a:lumMod val="65000"/>
                    <a:lumOff val="35000"/>
                  </a:schemeClr>
                </a:solidFill>
                <a:latin typeface="Carlito"/>
                <a:cs typeface="Carlito"/>
              </a:rPr>
              <a:t>results </a:t>
            </a:r>
            <a:r>
              <a:rPr sz="1800" spc="-5" dirty="0">
                <a:solidFill>
                  <a:schemeClr val="tx1">
                    <a:lumMod val="65000"/>
                    <a:lumOff val="35000"/>
                  </a:schemeClr>
                </a:solidFill>
                <a:latin typeface="Carlito"/>
                <a:cs typeface="Carlito"/>
              </a:rPr>
              <a:t>of our </a:t>
            </a:r>
            <a:r>
              <a:rPr sz="1800" dirty="0">
                <a:solidFill>
                  <a:schemeClr val="tx1">
                    <a:lumMod val="65000"/>
                    <a:lumOff val="35000"/>
                  </a:schemeClr>
                </a:solidFill>
                <a:latin typeface="Carlito"/>
                <a:cs typeface="Carlito"/>
              </a:rPr>
              <a:t>model </a:t>
            </a:r>
            <a:r>
              <a:rPr sz="1800" spc="-5" dirty="0">
                <a:solidFill>
                  <a:schemeClr val="tx1">
                    <a:lumMod val="65000"/>
                    <a:lumOff val="35000"/>
                  </a:schemeClr>
                </a:solidFill>
                <a:latin typeface="Carlito"/>
                <a:cs typeface="Carlito"/>
              </a:rPr>
              <a:t>with  </a:t>
            </a:r>
            <a:r>
              <a:rPr sz="1800" dirty="0">
                <a:solidFill>
                  <a:schemeClr val="tx1">
                    <a:lumMod val="65000"/>
                    <a:lumOff val="35000"/>
                  </a:schemeClr>
                </a:solidFill>
                <a:latin typeface="Carlito"/>
                <a:cs typeface="Carlito"/>
              </a:rPr>
              <a:t>about 83%</a:t>
            </a:r>
            <a:r>
              <a:rPr sz="1800" spc="-5" dirty="0">
                <a:solidFill>
                  <a:schemeClr val="tx1">
                    <a:lumMod val="65000"/>
                    <a:lumOff val="35000"/>
                  </a:schemeClr>
                </a:solidFill>
                <a:latin typeface="Carlito"/>
                <a:cs typeface="Carlito"/>
              </a:rPr>
              <a:t> </a:t>
            </a:r>
            <a:r>
              <a:rPr sz="1800" spc="-45" dirty="0">
                <a:solidFill>
                  <a:schemeClr val="tx1">
                    <a:lumMod val="65000"/>
                    <a:lumOff val="35000"/>
                  </a:schemeClr>
                </a:solidFill>
                <a:latin typeface="Carlito"/>
                <a:cs typeface="Carlito"/>
              </a:rPr>
              <a:t>accuracy.</a:t>
            </a:r>
            <a:endParaRPr sz="1800" dirty="0">
              <a:solidFill>
                <a:schemeClr val="tx1">
                  <a:lumMod val="65000"/>
                  <a:lumOff val="35000"/>
                </a:schemeClr>
              </a:solidFill>
              <a:latin typeface="Carlito"/>
              <a:cs typeface="Carlito"/>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object 7">
            <a:extLst>
              <a:ext uri="{FF2B5EF4-FFF2-40B4-BE49-F238E27FC236}">
                <a16:creationId xmlns:a16="http://schemas.microsoft.com/office/drawing/2014/main" id="{30FA4D04-BE59-E7CB-B09A-8307DC5E37B1}"/>
              </a:ext>
            </a:extLst>
          </p:cNvPr>
          <p:cNvSpPr/>
          <p:nvPr/>
        </p:nvSpPr>
        <p:spPr>
          <a:xfrm>
            <a:off x="39623" y="1632203"/>
            <a:ext cx="12100560" cy="2731543"/>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E34BF553-A7DA-1BA8-7CF5-8F32536093A7}"/>
              </a:ext>
            </a:extLst>
          </p:cNvPr>
          <p:cNvSpPr txBox="1"/>
          <p:nvPr/>
        </p:nvSpPr>
        <p:spPr>
          <a:xfrm>
            <a:off x="672811" y="4760792"/>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0" dirty="0">
                <a:latin typeface="Carlito"/>
                <a:cs typeface="Carlito"/>
              </a:rPr>
              <a:t> </a:t>
            </a:r>
            <a:r>
              <a:rPr sz="1600" spc="-10" dirty="0">
                <a:latin typeface="Carlito"/>
                <a:cs typeface="Carlito"/>
              </a:rPr>
              <a:t>launch.</a:t>
            </a:r>
            <a:endParaRPr sz="1600" dirty="0">
              <a:latin typeface="Carlito"/>
              <a:cs typeface="Carlito"/>
            </a:endParaRPr>
          </a:p>
        </p:txBody>
      </p:sp>
      <p:sp>
        <p:nvSpPr>
          <p:cNvPr id="8" name="object 6">
            <a:extLst>
              <a:ext uri="{FF2B5EF4-FFF2-40B4-BE49-F238E27FC236}">
                <a16:creationId xmlns:a16="http://schemas.microsoft.com/office/drawing/2014/main" id="{9854A468-2136-C569-AC15-97D6C312F7A4}"/>
              </a:ext>
            </a:extLst>
          </p:cNvPr>
          <p:cNvSpPr txBox="1"/>
          <p:nvPr/>
        </p:nvSpPr>
        <p:spPr>
          <a:xfrm>
            <a:off x="672811" y="5039584"/>
            <a:ext cx="10846377" cy="588944"/>
          </a:xfrm>
          <a:prstGeom prst="rect">
            <a:avLst/>
          </a:prstGeom>
        </p:spPr>
        <p:txBody>
          <a:bodyPr vert="horz" wrap="square" lIns="0" tIns="13335" rIns="0" bIns="0" rtlCol="0">
            <a:spAutoFit/>
          </a:bodyPr>
          <a:lstStyle/>
          <a:p>
            <a:pPr marL="12700" marR="5080" algn="just">
              <a:lnSpc>
                <a:spcPct val="120900"/>
              </a:lnSpc>
              <a:spcBef>
                <a:spcPts val="105"/>
              </a:spcBef>
            </a:pPr>
            <a:r>
              <a:rPr sz="1600" spc="-20" dirty="0">
                <a:latin typeface="Carlito"/>
                <a:cs typeface="Carlito"/>
              </a:rPr>
              <a:t>Graphic </a:t>
            </a:r>
            <a:r>
              <a:rPr sz="1600" spc="-10" dirty="0">
                <a:latin typeface="Carlito"/>
                <a:cs typeface="Carlito"/>
              </a:rPr>
              <a:t>suggests </a:t>
            </a:r>
            <a:r>
              <a:rPr sz="1600" spc="-5" dirty="0">
                <a:latin typeface="Carlito"/>
                <a:cs typeface="Carlito"/>
              </a:rPr>
              <a:t>an </a:t>
            </a:r>
            <a:r>
              <a:rPr sz="1600" spc="-20" dirty="0">
                <a:latin typeface="Carlito"/>
                <a:cs typeface="Carlito"/>
              </a:rPr>
              <a:t>increase </a:t>
            </a:r>
            <a:r>
              <a:rPr sz="1600" dirty="0">
                <a:latin typeface="Carlito"/>
                <a:cs typeface="Carlito"/>
              </a:rPr>
              <a:t>in </a:t>
            </a:r>
            <a:r>
              <a:rPr sz="1600" spc="-15" dirty="0">
                <a:latin typeface="Carlito"/>
                <a:cs typeface="Carlito"/>
              </a:rPr>
              <a:t>success </a:t>
            </a:r>
            <a:r>
              <a:rPr sz="1600" spc="-40" dirty="0">
                <a:latin typeface="Carlito"/>
                <a:cs typeface="Carlito"/>
              </a:rPr>
              <a:t>rate </a:t>
            </a:r>
            <a:r>
              <a:rPr sz="1600" spc="-20" dirty="0">
                <a:latin typeface="Carlito"/>
                <a:cs typeface="Carlito"/>
              </a:rPr>
              <a:t>over </a:t>
            </a:r>
            <a:r>
              <a:rPr sz="1600" spc="-5" dirty="0">
                <a:latin typeface="Carlito"/>
                <a:cs typeface="Carlito"/>
              </a:rPr>
              <a:t>time </a:t>
            </a:r>
            <a:r>
              <a:rPr sz="1600" spc="-20" dirty="0">
                <a:latin typeface="Carlito"/>
                <a:cs typeface="Carlito"/>
              </a:rPr>
              <a:t>(indicated </a:t>
            </a:r>
            <a:r>
              <a:rPr sz="1600" dirty="0">
                <a:latin typeface="Carlito"/>
                <a:cs typeface="Carlito"/>
              </a:rPr>
              <a:t>in </a:t>
            </a:r>
            <a:r>
              <a:rPr sz="1600" spc="-10" dirty="0">
                <a:latin typeface="Carlito"/>
                <a:cs typeface="Carlito"/>
              </a:rPr>
              <a:t>Flight </a:t>
            </a:r>
            <a:r>
              <a:rPr sz="1600" spc="-5" dirty="0">
                <a:latin typeface="Carlito"/>
                <a:cs typeface="Carlito"/>
              </a:rPr>
              <a:t>Number).  </a:t>
            </a:r>
            <a:r>
              <a:rPr sz="1600" spc="-25" dirty="0">
                <a:latin typeface="Carlito"/>
                <a:cs typeface="Carlito"/>
              </a:rPr>
              <a:t>Likely </a:t>
            </a:r>
            <a:r>
              <a:rPr sz="1600" spc="-5" dirty="0">
                <a:latin typeface="Carlito"/>
                <a:cs typeface="Carlito"/>
              </a:rPr>
              <a:t>a big </a:t>
            </a:r>
            <a:r>
              <a:rPr sz="1600" spc="-25" dirty="0">
                <a:latin typeface="Carlito"/>
                <a:cs typeface="Carlito"/>
              </a:rPr>
              <a:t>breakthrough </a:t>
            </a:r>
            <a:r>
              <a:rPr sz="1600" spc="-20" dirty="0">
                <a:latin typeface="Carlito"/>
                <a:cs typeface="Carlito"/>
              </a:rPr>
              <a:t>around </a:t>
            </a:r>
            <a:r>
              <a:rPr sz="1600" spc="-10" dirty="0">
                <a:latin typeface="Carlito"/>
                <a:cs typeface="Carlito"/>
              </a:rPr>
              <a:t>flight </a:t>
            </a:r>
            <a:r>
              <a:rPr sz="1600" spc="-15" dirty="0">
                <a:latin typeface="Carlito"/>
                <a:cs typeface="Carlito"/>
              </a:rPr>
              <a:t>20 </a:t>
            </a:r>
            <a:r>
              <a:rPr sz="1600" spc="-5" dirty="0">
                <a:latin typeface="Carlito"/>
                <a:cs typeface="Carlito"/>
              </a:rPr>
              <a:t>which </a:t>
            </a:r>
            <a:r>
              <a:rPr sz="1600" spc="-15" dirty="0">
                <a:latin typeface="Carlito"/>
                <a:cs typeface="Carlito"/>
              </a:rPr>
              <a:t>significantly </a:t>
            </a:r>
            <a:r>
              <a:rPr sz="1600" spc="-20" dirty="0">
                <a:latin typeface="Carlito"/>
                <a:cs typeface="Carlito"/>
              </a:rPr>
              <a:t>increased </a:t>
            </a:r>
            <a:r>
              <a:rPr sz="1600" spc="-15" dirty="0">
                <a:latin typeface="Carlito"/>
                <a:cs typeface="Carlito"/>
              </a:rPr>
              <a:t>success </a:t>
            </a:r>
            <a:r>
              <a:rPr sz="1600" spc="-25" dirty="0">
                <a:latin typeface="Carlito"/>
                <a:cs typeface="Carlito"/>
              </a:rPr>
              <a:t>rate.  </a:t>
            </a:r>
            <a:r>
              <a:rPr sz="1600" spc="-20" dirty="0">
                <a:latin typeface="Carlito"/>
                <a:cs typeface="Carlito"/>
              </a:rPr>
              <a:t>CCAFS appears </a:t>
            </a:r>
            <a:r>
              <a:rPr sz="1600" spc="-15" dirty="0">
                <a:latin typeface="Carlito"/>
                <a:cs typeface="Carlito"/>
              </a:rPr>
              <a:t>to </a:t>
            </a:r>
            <a:r>
              <a:rPr sz="1600" spc="-5" dirty="0">
                <a:latin typeface="Carlito"/>
                <a:cs typeface="Carlito"/>
              </a:rPr>
              <a:t>be the main </a:t>
            </a:r>
            <a:r>
              <a:rPr sz="1600" spc="-10" dirty="0">
                <a:latin typeface="Carlito"/>
                <a:cs typeface="Carlito"/>
              </a:rPr>
              <a:t>launch </a:t>
            </a:r>
            <a:r>
              <a:rPr sz="1600" spc="-15" dirty="0">
                <a:latin typeface="Carlito"/>
                <a:cs typeface="Carlito"/>
              </a:rPr>
              <a:t>site </a:t>
            </a:r>
            <a:r>
              <a:rPr sz="1600" spc="-5" dirty="0">
                <a:latin typeface="Carlito"/>
                <a:cs typeface="Carlito"/>
              </a:rPr>
              <a:t>as it has the </a:t>
            </a:r>
            <a:r>
              <a:rPr sz="1600" spc="-20" dirty="0">
                <a:latin typeface="Carlito"/>
                <a:cs typeface="Carlito"/>
              </a:rPr>
              <a:t>most</a:t>
            </a:r>
            <a:r>
              <a:rPr sz="1600" spc="-90" dirty="0">
                <a:latin typeface="Carlito"/>
                <a:cs typeface="Carlito"/>
              </a:rPr>
              <a:t> </a:t>
            </a:r>
            <a:r>
              <a:rPr sz="1600" spc="-20" dirty="0">
                <a:latin typeface="Carlito"/>
                <a:cs typeface="Carlito"/>
              </a:rPr>
              <a:t>volume.</a:t>
            </a:r>
            <a:endParaRPr sz="1600" dirty="0">
              <a:latin typeface="Carlito"/>
              <a:cs typeface="Carlito"/>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object 7">
            <a:extLst>
              <a:ext uri="{FF2B5EF4-FFF2-40B4-BE49-F238E27FC236}">
                <a16:creationId xmlns:a16="http://schemas.microsoft.com/office/drawing/2014/main" id="{5C02B8E4-B980-12B0-B91E-9E608B2A4585}"/>
              </a:ext>
            </a:extLst>
          </p:cNvPr>
          <p:cNvSpPr/>
          <p:nvPr/>
        </p:nvSpPr>
        <p:spPr>
          <a:xfrm>
            <a:off x="39623" y="1653539"/>
            <a:ext cx="12100560" cy="2377439"/>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B7F30FD2-9C28-D0F8-F999-9AB0252D50B0}"/>
              </a:ext>
            </a:extLst>
          </p:cNvPr>
          <p:cNvSpPr txBox="1"/>
          <p:nvPr/>
        </p:nvSpPr>
        <p:spPr>
          <a:xfrm>
            <a:off x="902614"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dirty="0">
              <a:latin typeface="Carlito"/>
              <a:cs typeface="Carlito"/>
            </a:endParaRPr>
          </a:p>
        </p:txBody>
      </p:sp>
      <p:sp>
        <p:nvSpPr>
          <p:cNvPr id="9" name="object 6">
            <a:extLst>
              <a:ext uri="{FF2B5EF4-FFF2-40B4-BE49-F238E27FC236}">
                <a16:creationId xmlns:a16="http://schemas.microsoft.com/office/drawing/2014/main" id="{27B4DB5F-0539-2FC2-F835-A22E253485BA}"/>
              </a:ext>
            </a:extLst>
          </p:cNvPr>
          <p:cNvSpPr txBox="1"/>
          <p:nvPr/>
        </p:nvSpPr>
        <p:spPr>
          <a:xfrm>
            <a:off x="902614" y="5103774"/>
            <a:ext cx="5099050" cy="588303"/>
          </a:xfrm>
          <a:prstGeom prst="rect">
            <a:avLst/>
          </a:prstGeom>
        </p:spPr>
        <p:txBody>
          <a:bodyPr vert="horz" wrap="square" lIns="0" tIns="12700" rIns="0" bIns="0" rtlCol="0">
            <a:spAutoFit/>
          </a:bodyPr>
          <a:lstStyle/>
          <a:p>
            <a:pPr marL="12700" marR="5080">
              <a:lnSpc>
                <a:spcPct val="121400"/>
              </a:lnSpc>
              <a:spcBef>
                <a:spcPts val="100"/>
              </a:spcBef>
            </a:pPr>
            <a:r>
              <a:rPr sz="1600" spc="-25" dirty="0">
                <a:latin typeface="Carlito"/>
                <a:cs typeface="Carlito"/>
              </a:rPr>
              <a:t>Payload </a:t>
            </a:r>
            <a:r>
              <a:rPr sz="1600" spc="-5" dirty="0">
                <a:latin typeface="Carlito"/>
                <a:cs typeface="Carlito"/>
              </a:rPr>
              <a:t>mass </a:t>
            </a:r>
            <a:r>
              <a:rPr sz="1600" spc="-20" dirty="0">
                <a:latin typeface="Carlito"/>
                <a:cs typeface="Carlito"/>
              </a:rPr>
              <a:t>appears </a:t>
            </a:r>
            <a:r>
              <a:rPr sz="1600" spc="-15" dirty="0">
                <a:latin typeface="Carlito"/>
                <a:cs typeface="Carlito"/>
              </a:rPr>
              <a:t>to </a:t>
            </a:r>
            <a:r>
              <a:rPr sz="1600" spc="-20" dirty="0">
                <a:latin typeface="Carlito"/>
                <a:cs typeface="Carlito"/>
              </a:rPr>
              <a:t>fall mostly between </a:t>
            </a:r>
            <a:r>
              <a:rPr sz="1600" spc="-10" dirty="0">
                <a:latin typeface="Carlito"/>
                <a:cs typeface="Carlito"/>
              </a:rPr>
              <a:t>0-6000 </a:t>
            </a:r>
            <a:r>
              <a:rPr sz="1600" spc="-5" dirty="0">
                <a:latin typeface="Carlito"/>
                <a:cs typeface="Carlito"/>
              </a:rPr>
              <a:t>kg.  </a:t>
            </a:r>
            <a:r>
              <a:rPr sz="1600" spc="-25" dirty="0">
                <a:latin typeface="Carlito"/>
                <a:cs typeface="Carlito"/>
              </a:rPr>
              <a:t>Different </a:t>
            </a:r>
            <a:r>
              <a:rPr sz="1600" spc="-5" dirty="0">
                <a:latin typeface="Carlito"/>
                <a:cs typeface="Carlito"/>
              </a:rPr>
              <a:t>launch </a:t>
            </a:r>
            <a:r>
              <a:rPr sz="1600" spc="-10" dirty="0">
                <a:latin typeface="Carlito"/>
                <a:cs typeface="Carlito"/>
              </a:rPr>
              <a:t>sites </a:t>
            </a:r>
            <a:r>
              <a:rPr sz="1600" spc="-5" dirty="0">
                <a:latin typeface="Carlito"/>
                <a:cs typeface="Carlito"/>
              </a:rPr>
              <a:t>also </a:t>
            </a:r>
            <a:r>
              <a:rPr sz="1600" spc="-15" dirty="0">
                <a:latin typeface="Carlito"/>
                <a:cs typeface="Carlito"/>
              </a:rPr>
              <a:t>seem to use </a:t>
            </a:r>
            <a:r>
              <a:rPr sz="1600" spc="-25" dirty="0">
                <a:latin typeface="Carlito"/>
                <a:cs typeface="Carlito"/>
              </a:rPr>
              <a:t>different </a:t>
            </a:r>
            <a:r>
              <a:rPr sz="1600" spc="-20" dirty="0">
                <a:latin typeface="Carlito"/>
                <a:cs typeface="Carlito"/>
              </a:rPr>
              <a:t>payload</a:t>
            </a:r>
            <a:r>
              <a:rPr sz="1600" spc="-10" dirty="0">
                <a:latin typeface="Carlito"/>
                <a:cs typeface="Carlito"/>
              </a:rPr>
              <a:t> </a:t>
            </a:r>
            <a:r>
              <a:rPr sz="1600" spc="-5" dirty="0">
                <a:latin typeface="Carlito"/>
                <a:cs typeface="Carlito"/>
              </a:rPr>
              <a:t>mass.</a:t>
            </a:r>
            <a:endParaRPr sz="1600" dirty="0">
              <a:latin typeface="Carlito"/>
              <a:cs typeface="Carlito"/>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object 7">
            <a:extLst>
              <a:ext uri="{FF2B5EF4-FFF2-40B4-BE49-F238E27FC236}">
                <a16:creationId xmlns:a16="http://schemas.microsoft.com/office/drawing/2014/main" id="{1B38F7E7-BF69-F96C-F38B-FD203092B144}"/>
              </a:ext>
            </a:extLst>
          </p:cNvPr>
          <p:cNvSpPr/>
          <p:nvPr/>
        </p:nvSpPr>
        <p:spPr>
          <a:xfrm>
            <a:off x="445981" y="1474287"/>
            <a:ext cx="6791051" cy="4952924"/>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6118C088-A8E7-2B08-D34B-5B7AE9751967}"/>
              </a:ext>
            </a:extLst>
          </p:cNvPr>
          <p:cNvSpPr txBox="1"/>
          <p:nvPr/>
        </p:nvSpPr>
        <p:spPr>
          <a:xfrm>
            <a:off x="7467798" y="1474287"/>
            <a:ext cx="2179320" cy="1123315"/>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rlito"/>
                <a:cs typeface="Carlito"/>
              </a:rPr>
              <a:t>Success </a:t>
            </a:r>
            <a:r>
              <a:rPr sz="1800" spc="-25" dirty="0">
                <a:latin typeface="Carlito"/>
                <a:cs typeface="Carlito"/>
              </a:rPr>
              <a:t>Rate </a:t>
            </a:r>
            <a:r>
              <a:rPr sz="1800" spc="-20" dirty="0">
                <a:latin typeface="Carlito"/>
                <a:cs typeface="Carlito"/>
              </a:rPr>
              <a:t>Scale</a:t>
            </a:r>
            <a:r>
              <a:rPr sz="1800" spc="-65" dirty="0">
                <a:latin typeface="Carlito"/>
                <a:cs typeface="Carlito"/>
              </a:rPr>
              <a:t> </a:t>
            </a:r>
            <a:r>
              <a:rPr sz="1800" spc="-5" dirty="0">
                <a:latin typeface="Carlito"/>
                <a:cs typeface="Carlito"/>
              </a:rPr>
              <a:t>with  </a:t>
            </a:r>
            <a:r>
              <a:rPr sz="1800" dirty="0">
                <a:latin typeface="Carlito"/>
                <a:cs typeface="Carlito"/>
              </a:rPr>
              <a:t>0 as</a:t>
            </a:r>
            <a:r>
              <a:rPr sz="1800" spc="-70" dirty="0">
                <a:latin typeface="Carlito"/>
                <a:cs typeface="Carlito"/>
              </a:rPr>
              <a:t> </a:t>
            </a:r>
            <a:r>
              <a:rPr sz="1800" spc="-5" dirty="0">
                <a:latin typeface="Carlito"/>
                <a:cs typeface="Carlito"/>
              </a:rPr>
              <a:t>0%</a:t>
            </a:r>
            <a:endParaRPr sz="1800" dirty="0">
              <a:latin typeface="Carlito"/>
              <a:cs typeface="Carlito"/>
            </a:endParaRPr>
          </a:p>
          <a:p>
            <a:pPr marL="12700" marR="1182370">
              <a:lnSpc>
                <a:spcPct val="100000"/>
              </a:lnSpc>
            </a:pPr>
            <a:r>
              <a:rPr sz="1800" dirty="0">
                <a:latin typeface="Carlito"/>
                <a:cs typeface="Carlito"/>
              </a:rPr>
              <a:t>0.6 as</a:t>
            </a:r>
            <a:r>
              <a:rPr sz="1800" spc="-195" dirty="0">
                <a:latin typeface="Carlito"/>
                <a:cs typeface="Carlito"/>
              </a:rPr>
              <a:t> </a:t>
            </a:r>
            <a:r>
              <a:rPr sz="1800" dirty="0">
                <a:latin typeface="Carlito"/>
                <a:cs typeface="Carlito"/>
              </a:rPr>
              <a:t>60%  1 as</a:t>
            </a:r>
            <a:r>
              <a:rPr sz="1800" spc="-125" dirty="0">
                <a:latin typeface="Carlito"/>
                <a:cs typeface="Carlito"/>
              </a:rPr>
              <a:t> </a:t>
            </a:r>
            <a:r>
              <a:rPr sz="1800" spc="-5" dirty="0">
                <a:latin typeface="Carlito"/>
                <a:cs typeface="Carlito"/>
              </a:rPr>
              <a:t>100%</a:t>
            </a:r>
            <a:endParaRPr sz="1800" dirty="0">
              <a:latin typeface="Carlito"/>
              <a:cs typeface="Carlito"/>
            </a:endParaRPr>
          </a:p>
        </p:txBody>
      </p:sp>
      <p:sp>
        <p:nvSpPr>
          <p:cNvPr id="7" name="object 6">
            <a:extLst>
              <a:ext uri="{FF2B5EF4-FFF2-40B4-BE49-F238E27FC236}">
                <a16:creationId xmlns:a16="http://schemas.microsoft.com/office/drawing/2014/main" id="{C5FDCA62-7A56-53FF-DCD5-46443FBAE65A}"/>
              </a:ext>
            </a:extLst>
          </p:cNvPr>
          <p:cNvSpPr txBox="1"/>
          <p:nvPr/>
        </p:nvSpPr>
        <p:spPr>
          <a:xfrm>
            <a:off x="7467798" y="3299029"/>
            <a:ext cx="4111058" cy="2058128"/>
          </a:xfrm>
          <a:prstGeom prst="rect">
            <a:avLst/>
          </a:prstGeom>
        </p:spPr>
        <p:txBody>
          <a:bodyPr vert="horz" wrap="square" lIns="0" tIns="12700" rIns="0" bIns="0" rtlCol="0">
            <a:spAutoFit/>
          </a:bodyPr>
          <a:lstStyle/>
          <a:p>
            <a:pPr marL="12700" marR="5080">
              <a:lnSpc>
                <a:spcPct val="120800"/>
              </a:lnSpc>
              <a:spcBef>
                <a:spcPts val="100"/>
              </a:spcBef>
            </a:pPr>
            <a:r>
              <a:rPr sz="1600" spc="-15" dirty="0">
                <a:latin typeface="Carlito"/>
                <a:cs typeface="Carlito"/>
              </a:rPr>
              <a:t>ES-L1 </a:t>
            </a:r>
            <a:r>
              <a:rPr sz="1600" spc="-20" dirty="0">
                <a:latin typeface="Carlito"/>
                <a:cs typeface="Carlito"/>
              </a:rPr>
              <a:t>(1), </a:t>
            </a:r>
            <a:r>
              <a:rPr sz="1600" spc="-25" dirty="0">
                <a:latin typeface="Carlito"/>
                <a:cs typeface="Carlito"/>
              </a:rPr>
              <a:t>GEO </a:t>
            </a:r>
            <a:r>
              <a:rPr sz="1600" spc="-20" dirty="0">
                <a:latin typeface="Carlito"/>
                <a:cs typeface="Carlito"/>
              </a:rPr>
              <a:t>(1), HEO </a:t>
            </a:r>
            <a:r>
              <a:rPr sz="1600" spc="-15" dirty="0">
                <a:latin typeface="Carlito"/>
                <a:cs typeface="Carlito"/>
              </a:rPr>
              <a:t>(1) </a:t>
            </a:r>
            <a:r>
              <a:rPr sz="1600" spc="-25" dirty="0">
                <a:latin typeface="Carlito"/>
                <a:cs typeface="Carlito"/>
              </a:rPr>
              <a:t>have </a:t>
            </a:r>
            <a:r>
              <a:rPr sz="1600" spc="-20" dirty="0">
                <a:latin typeface="Carlito"/>
                <a:cs typeface="Carlito"/>
              </a:rPr>
              <a:t>100% </a:t>
            </a:r>
            <a:r>
              <a:rPr sz="1600" spc="-15" dirty="0">
                <a:latin typeface="Carlito"/>
                <a:cs typeface="Carlito"/>
              </a:rPr>
              <a:t>success </a:t>
            </a:r>
            <a:r>
              <a:rPr sz="1600" spc="-40" dirty="0">
                <a:latin typeface="Carlito"/>
                <a:cs typeface="Carlito"/>
              </a:rPr>
              <a:t>rate </a:t>
            </a:r>
            <a:r>
              <a:rPr sz="1600" spc="-15" dirty="0">
                <a:latin typeface="Carlito"/>
                <a:cs typeface="Carlito"/>
              </a:rPr>
              <a:t>(sample </a:t>
            </a:r>
            <a:r>
              <a:rPr sz="1600" spc="-20" dirty="0">
                <a:latin typeface="Carlito"/>
                <a:cs typeface="Carlito"/>
              </a:rPr>
              <a:t>sizes </a:t>
            </a:r>
            <a:r>
              <a:rPr sz="1600" spc="-5" dirty="0">
                <a:latin typeface="Carlito"/>
                <a:cs typeface="Carlito"/>
              </a:rPr>
              <a:t>in </a:t>
            </a:r>
            <a:r>
              <a:rPr sz="1600" spc="-20" dirty="0">
                <a:latin typeface="Carlito"/>
                <a:cs typeface="Carlito"/>
              </a:rPr>
              <a:t>parenthesis)  </a:t>
            </a:r>
            <a:r>
              <a:rPr sz="1600" spc="-10" dirty="0">
                <a:latin typeface="Carlito"/>
                <a:cs typeface="Carlito"/>
              </a:rPr>
              <a:t>SSO </a:t>
            </a:r>
            <a:r>
              <a:rPr sz="1600" spc="-15" dirty="0">
                <a:latin typeface="Carlito"/>
                <a:cs typeface="Carlito"/>
              </a:rPr>
              <a:t>(5) </a:t>
            </a:r>
            <a:r>
              <a:rPr sz="1600" spc="-5" dirty="0">
                <a:latin typeface="Carlito"/>
                <a:cs typeface="Carlito"/>
              </a:rPr>
              <a:t>has </a:t>
            </a:r>
            <a:r>
              <a:rPr sz="1600" spc="-20" dirty="0">
                <a:latin typeface="Carlito"/>
                <a:cs typeface="Carlito"/>
              </a:rPr>
              <a:t>100% </a:t>
            </a:r>
            <a:r>
              <a:rPr sz="1600" spc="-10" dirty="0">
                <a:latin typeface="Carlito"/>
                <a:cs typeface="Carlito"/>
              </a:rPr>
              <a:t>success</a:t>
            </a:r>
            <a:r>
              <a:rPr sz="1600" spc="45" dirty="0">
                <a:latin typeface="Carlito"/>
                <a:cs typeface="Carlito"/>
              </a:rPr>
              <a:t> </a:t>
            </a:r>
            <a:r>
              <a:rPr sz="1600" spc="-40" dirty="0">
                <a:latin typeface="Carlito"/>
                <a:cs typeface="Carlito"/>
              </a:rPr>
              <a:t>rate</a:t>
            </a:r>
            <a:endParaRPr sz="1600" dirty="0">
              <a:latin typeface="Carlito"/>
              <a:cs typeface="Carlito"/>
            </a:endParaRPr>
          </a:p>
          <a:p>
            <a:pPr marL="12700">
              <a:lnSpc>
                <a:spcPct val="100000"/>
              </a:lnSpc>
              <a:spcBef>
                <a:spcPts val="250"/>
              </a:spcBef>
            </a:pPr>
            <a:r>
              <a:rPr sz="1600" spc="-25" dirty="0">
                <a:latin typeface="Carlito"/>
                <a:cs typeface="Carlito"/>
              </a:rPr>
              <a:t>VLEO </a:t>
            </a:r>
            <a:r>
              <a:rPr sz="1600" spc="-20" dirty="0">
                <a:latin typeface="Carlito"/>
                <a:cs typeface="Carlito"/>
              </a:rPr>
              <a:t>(14) </a:t>
            </a:r>
            <a:r>
              <a:rPr sz="1600" spc="-5" dirty="0">
                <a:latin typeface="Carlito"/>
                <a:cs typeface="Carlito"/>
              </a:rPr>
              <a:t>has </a:t>
            </a:r>
            <a:r>
              <a:rPr sz="1600" spc="-20" dirty="0">
                <a:latin typeface="Carlito"/>
                <a:cs typeface="Carlito"/>
              </a:rPr>
              <a:t>decent </a:t>
            </a:r>
            <a:r>
              <a:rPr sz="1600" spc="-15" dirty="0">
                <a:latin typeface="Carlito"/>
                <a:cs typeface="Carlito"/>
              </a:rPr>
              <a:t>success </a:t>
            </a:r>
            <a:r>
              <a:rPr sz="1600" spc="-40" dirty="0">
                <a:latin typeface="Carlito"/>
                <a:cs typeface="Carlito"/>
              </a:rPr>
              <a:t>rate </a:t>
            </a:r>
            <a:r>
              <a:rPr sz="1600" spc="-5" dirty="0">
                <a:latin typeface="Carlito"/>
                <a:cs typeface="Carlito"/>
              </a:rPr>
              <a:t>and</a:t>
            </a:r>
            <a:r>
              <a:rPr sz="1600" spc="150" dirty="0">
                <a:latin typeface="Carlito"/>
                <a:cs typeface="Carlito"/>
              </a:rPr>
              <a:t> </a:t>
            </a:r>
            <a:r>
              <a:rPr sz="1600" spc="-25" dirty="0">
                <a:latin typeface="Carlito"/>
                <a:cs typeface="Carlito"/>
              </a:rPr>
              <a:t>attempts</a:t>
            </a:r>
            <a:endParaRPr sz="1600" dirty="0">
              <a:latin typeface="Carlito"/>
              <a:cs typeface="Carlito"/>
            </a:endParaRPr>
          </a:p>
          <a:p>
            <a:pPr marL="12700">
              <a:lnSpc>
                <a:spcPct val="100000"/>
              </a:lnSpc>
              <a:spcBef>
                <a:spcPts val="395"/>
              </a:spcBef>
            </a:pPr>
            <a:r>
              <a:rPr sz="1600" spc="-5" dirty="0">
                <a:latin typeface="Carlito"/>
                <a:cs typeface="Carlito"/>
              </a:rPr>
              <a:t>SO </a:t>
            </a:r>
            <a:r>
              <a:rPr sz="1600" spc="-15" dirty="0">
                <a:latin typeface="Carlito"/>
                <a:cs typeface="Carlito"/>
              </a:rPr>
              <a:t>(1) </a:t>
            </a:r>
            <a:r>
              <a:rPr sz="1600" spc="-5" dirty="0">
                <a:latin typeface="Carlito"/>
                <a:cs typeface="Carlito"/>
              </a:rPr>
              <a:t>has </a:t>
            </a:r>
            <a:r>
              <a:rPr sz="1600" spc="-15" dirty="0">
                <a:latin typeface="Carlito"/>
                <a:cs typeface="Carlito"/>
              </a:rPr>
              <a:t>0% success</a:t>
            </a:r>
            <a:r>
              <a:rPr sz="1600" spc="85" dirty="0">
                <a:latin typeface="Carlito"/>
                <a:cs typeface="Carlito"/>
              </a:rPr>
              <a:t> </a:t>
            </a:r>
            <a:r>
              <a:rPr sz="1600" spc="-40" dirty="0">
                <a:latin typeface="Carlito"/>
                <a:cs typeface="Carlito"/>
              </a:rPr>
              <a:t>rate</a:t>
            </a:r>
            <a:endParaRPr sz="1600" dirty="0">
              <a:latin typeface="Carlito"/>
              <a:cs typeface="Carlito"/>
            </a:endParaRPr>
          </a:p>
          <a:p>
            <a:pPr marL="12700">
              <a:lnSpc>
                <a:spcPct val="100000"/>
              </a:lnSpc>
              <a:spcBef>
                <a:spcPts val="565"/>
              </a:spcBef>
            </a:pPr>
            <a:r>
              <a:rPr sz="1600" spc="-40" dirty="0">
                <a:latin typeface="Carlito"/>
                <a:cs typeface="Carlito"/>
              </a:rPr>
              <a:t>GTO </a:t>
            </a:r>
            <a:r>
              <a:rPr sz="1600" spc="-20" dirty="0">
                <a:latin typeface="Carlito"/>
                <a:cs typeface="Carlito"/>
              </a:rPr>
              <a:t>(27) </a:t>
            </a:r>
            <a:r>
              <a:rPr sz="1600" spc="-5" dirty="0">
                <a:latin typeface="Carlito"/>
                <a:cs typeface="Carlito"/>
              </a:rPr>
              <a:t>has the </a:t>
            </a:r>
            <a:r>
              <a:rPr sz="1600" spc="-20" dirty="0">
                <a:latin typeface="Carlito"/>
                <a:cs typeface="Carlito"/>
              </a:rPr>
              <a:t>around 50% </a:t>
            </a:r>
            <a:r>
              <a:rPr sz="1600" spc="-15" dirty="0">
                <a:latin typeface="Carlito"/>
                <a:cs typeface="Carlito"/>
              </a:rPr>
              <a:t>success </a:t>
            </a:r>
            <a:r>
              <a:rPr sz="1600" spc="-40" dirty="0">
                <a:latin typeface="Carlito"/>
                <a:cs typeface="Carlito"/>
              </a:rPr>
              <a:t>rate </a:t>
            </a:r>
            <a:r>
              <a:rPr sz="1600" spc="-15" dirty="0">
                <a:latin typeface="Carlito"/>
                <a:cs typeface="Carlito"/>
              </a:rPr>
              <a:t>but </a:t>
            </a:r>
            <a:r>
              <a:rPr sz="1600" spc="-20" dirty="0">
                <a:latin typeface="Carlito"/>
                <a:cs typeface="Carlito"/>
              </a:rPr>
              <a:t>largest</a:t>
            </a:r>
            <a:r>
              <a:rPr sz="1600" spc="225" dirty="0">
                <a:latin typeface="Carlito"/>
                <a:cs typeface="Carlito"/>
              </a:rPr>
              <a:t> </a:t>
            </a:r>
            <a:r>
              <a:rPr sz="1600" spc="-5" dirty="0">
                <a:latin typeface="Carlito"/>
                <a:cs typeface="Carlito"/>
              </a:rPr>
              <a:t>sample</a:t>
            </a:r>
            <a:endParaRPr sz="1600" dirty="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object 7">
            <a:extLst>
              <a:ext uri="{FF2B5EF4-FFF2-40B4-BE49-F238E27FC236}">
                <a16:creationId xmlns:a16="http://schemas.microsoft.com/office/drawing/2014/main" id="{7B85997E-B8F8-EDD9-85C9-4F0CE91A4656}"/>
              </a:ext>
            </a:extLst>
          </p:cNvPr>
          <p:cNvSpPr/>
          <p:nvPr/>
        </p:nvSpPr>
        <p:spPr>
          <a:xfrm>
            <a:off x="45719" y="1644395"/>
            <a:ext cx="12094464" cy="2375916"/>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CB64C6EB-FBD3-4C2C-353E-0643682045A8}"/>
              </a:ext>
            </a:extLst>
          </p:cNvPr>
          <p:cNvSpPr txBox="1"/>
          <p:nvPr/>
        </p:nvSpPr>
        <p:spPr>
          <a:xfrm>
            <a:off x="902613" y="4346194"/>
            <a:ext cx="9942595" cy="201350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lang="en-IN" sz="1600" spc="-10" dirty="0">
              <a:latin typeface="Carlito"/>
              <a:cs typeface="Carlito"/>
            </a:endParaRPr>
          </a:p>
          <a:p>
            <a:pPr marL="12700">
              <a:lnSpc>
                <a:spcPct val="100000"/>
              </a:lnSpc>
              <a:spcBef>
                <a:spcPts val="95"/>
              </a:spcBef>
            </a:pPr>
            <a:endParaRPr lang="en-US" sz="1600" spc="-10" dirty="0">
              <a:latin typeface="Carlito"/>
              <a:cs typeface="Carlito"/>
            </a:endParaRPr>
          </a:p>
          <a:p>
            <a:pPr marL="12700" marR="3951604">
              <a:lnSpc>
                <a:spcPct val="121200"/>
              </a:lnSpc>
              <a:spcBef>
                <a:spcPts val="100"/>
              </a:spcBef>
            </a:pPr>
            <a:r>
              <a:rPr lang="en-GB" sz="1600" spc="-15" dirty="0">
                <a:latin typeface="Carlito"/>
                <a:cs typeface="Carlito"/>
              </a:rPr>
              <a:t>Launch Orbit </a:t>
            </a:r>
            <a:r>
              <a:rPr lang="en-GB" sz="1600" spc="-25" dirty="0">
                <a:latin typeface="Carlito"/>
                <a:cs typeface="Carlito"/>
              </a:rPr>
              <a:t>preferences </a:t>
            </a:r>
            <a:r>
              <a:rPr lang="en-GB" sz="1600" spc="-5" dirty="0">
                <a:latin typeface="Carlito"/>
                <a:cs typeface="Carlito"/>
              </a:rPr>
              <a:t>changed </a:t>
            </a:r>
            <a:r>
              <a:rPr lang="en-GB" sz="1600" spc="-20" dirty="0">
                <a:latin typeface="Carlito"/>
                <a:cs typeface="Carlito"/>
              </a:rPr>
              <a:t>over </a:t>
            </a:r>
            <a:r>
              <a:rPr lang="en-GB" sz="1600" spc="-10" dirty="0">
                <a:latin typeface="Carlito"/>
                <a:cs typeface="Carlito"/>
              </a:rPr>
              <a:t>Flight </a:t>
            </a:r>
            <a:r>
              <a:rPr lang="en-GB" sz="1600" spc="-50" dirty="0">
                <a:latin typeface="Carlito"/>
                <a:cs typeface="Carlito"/>
              </a:rPr>
              <a:t>Number.  </a:t>
            </a:r>
          </a:p>
          <a:p>
            <a:pPr marL="12700" marR="3951604">
              <a:lnSpc>
                <a:spcPct val="121200"/>
              </a:lnSpc>
              <a:spcBef>
                <a:spcPts val="100"/>
              </a:spcBef>
            </a:pPr>
            <a:r>
              <a:rPr lang="en-GB" sz="1600" spc="-15" dirty="0">
                <a:latin typeface="Carlito"/>
                <a:cs typeface="Carlito"/>
              </a:rPr>
              <a:t>Launch </a:t>
            </a:r>
            <a:r>
              <a:rPr lang="en-GB" sz="1600" spc="-25" dirty="0">
                <a:latin typeface="Carlito"/>
                <a:cs typeface="Carlito"/>
              </a:rPr>
              <a:t>Outcome </a:t>
            </a:r>
            <a:r>
              <a:rPr lang="en-GB" sz="1600" spc="-15" dirty="0">
                <a:latin typeface="Carlito"/>
                <a:cs typeface="Carlito"/>
              </a:rPr>
              <a:t>seems to </a:t>
            </a:r>
            <a:r>
              <a:rPr lang="en-GB" sz="1600" spc="-25" dirty="0">
                <a:latin typeface="Carlito"/>
                <a:cs typeface="Carlito"/>
              </a:rPr>
              <a:t>correlate </a:t>
            </a:r>
            <a:r>
              <a:rPr lang="en-GB" sz="1600" spc="-5" dirty="0">
                <a:latin typeface="Carlito"/>
                <a:cs typeface="Carlito"/>
              </a:rPr>
              <a:t>with this</a:t>
            </a:r>
            <a:r>
              <a:rPr lang="en-GB" sz="1600" spc="120" dirty="0">
                <a:latin typeface="Carlito"/>
                <a:cs typeface="Carlito"/>
              </a:rPr>
              <a:t> </a:t>
            </a:r>
            <a:r>
              <a:rPr lang="en-GB" sz="1600" spc="-25" dirty="0">
                <a:latin typeface="Carlito"/>
                <a:cs typeface="Carlito"/>
              </a:rPr>
              <a:t>preference.</a:t>
            </a:r>
            <a:endParaRPr lang="en-GB" sz="1600" dirty="0">
              <a:latin typeface="Carlito"/>
              <a:cs typeface="Carlito"/>
            </a:endParaRPr>
          </a:p>
          <a:p>
            <a:pPr marL="12700" marR="5080">
              <a:lnSpc>
                <a:spcPts val="2330"/>
              </a:lnSpc>
              <a:spcBef>
                <a:spcPts val="135"/>
              </a:spcBef>
            </a:pPr>
            <a:r>
              <a:rPr lang="en-GB" sz="1600" spc="-15" dirty="0">
                <a:latin typeface="Carlito"/>
                <a:cs typeface="Carlito"/>
              </a:rPr>
              <a:t>SpaceX </a:t>
            </a:r>
            <a:r>
              <a:rPr lang="en-GB" sz="1600" spc="-20" dirty="0">
                <a:latin typeface="Carlito"/>
                <a:cs typeface="Carlito"/>
              </a:rPr>
              <a:t>started </a:t>
            </a:r>
            <a:r>
              <a:rPr lang="en-GB" sz="1600" spc="-5" dirty="0">
                <a:latin typeface="Carlito"/>
                <a:cs typeface="Carlito"/>
              </a:rPr>
              <a:t>with </a:t>
            </a:r>
            <a:r>
              <a:rPr lang="en-GB" sz="1600" spc="-25" dirty="0">
                <a:latin typeface="Carlito"/>
                <a:cs typeface="Carlito"/>
              </a:rPr>
              <a:t>LEO </a:t>
            </a:r>
            <a:r>
              <a:rPr lang="en-GB" sz="1600" spc="-5" dirty="0">
                <a:latin typeface="Carlito"/>
                <a:cs typeface="Carlito"/>
              </a:rPr>
              <a:t>orbits which </a:t>
            </a:r>
            <a:r>
              <a:rPr lang="en-GB" sz="1600" spc="-20" dirty="0">
                <a:latin typeface="Carlito"/>
                <a:cs typeface="Carlito"/>
              </a:rPr>
              <a:t>saw </a:t>
            </a:r>
            <a:r>
              <a:rPr lang="en-GB" sz="1600" spc="-25" dirty="0">
                <a:latin typeface="Carlito"/>
                <a:cs typeface="Carlito"/>
              </a:rPr>
              <a:t>moderate </a:t>
            </a:r>
            <a:r>
              <a:rPr lang="en-GB" sz="1600" spc="-15" dirty="0">
                <a:latin typeface="Carlito"/>
                <a:cs typeface="Carlito"/>
              </a:rPr>
              <a:t>success </a:t>
            </a:r>
            <a:r>
              <a:rPr lang="en-GB" sz="1600" spc="-25" dirty="0">
                <a:latin typeface="Carlito"/>
                <a:cs typeface="Carlito"/>
              </a:rPr>
              <a:t>LEO </a:t>
            </a:r>
            <a:r>
              <a:rPr lang="en-GB" sz="1600" spc="-5" dirty="0">
                <a:latin typeface="Carlito"/>
                <a:cs typeface="Carlito"/>
              </a:rPr>
              <a:t>and </a:t>
            </a:r>
            <a:r>
              <a:rPr lang="en-GB" sz="1600" spc="-25" dirty="0">
                <a:latin typeface="Carlito"/>
                <a:cs typeface="Carlito"/>
              </a:rPr>
              <a:t>returned </a:t>
            </a:r>
            <a:r>
              <a:rPr lang="en-GB" sz="1600" spc="-15" dirty="0">
                <a:latin typeface="Carlito"/>
                <a:cs typeface="Carlito"/>
              </a:rPr>
              <a:t>to </a:t>
            </a:r>
            <a:r>
              <a:rPr lang="en-GB" sz="1600" spc="-25" dirty="0">
                <a:latin typeface="Carlito"/>
                <a:cs typeface="Carlito"/>
              </a:rPr>
              <a:t>VLEO </a:t>
            </a:r>
            <a:r>
              <a:rPr lang="en-GB" sz="1600" dirty="0">
                <a:latin typeface="Carlito"/>
                <a:cs typeface="Carlito"/>
              </a:rPr>
              <a:t>in </a:t>
            </a:r>
            <a:r>
              <a:rPr lang="en-GB" sz="1600" spc="-25" dirty="0">
                <a:latin typeface="Carlito"/>
                <a:cs typeface="Carlito"/>
              </a:rPr>
              <a:t>recent </a:t>
            </a:r>
            <a:r>
              <a:rPr lang="en-GB" sz="1600" spc="-5" dirty="0">
                <a:latin typeface="Carlito"/>
                <a:cs typeface="Carlito"/>
              </a:rPr>
              <a:t>launches  </a:t>
            </a:r>
          </a:p>
          <a:p>
            <a:pPr marL="12700" marR="5080">
              <a:lnSpc>
                <a:spcPts val="2330"/>
              </a:lnSpc>
              <a:spcBef>
                <a:spcPts val="135"/>
              </a:spcBef>
            </a:pPr>
            <a:r>
              <a:rPr lang="en-GB" sz="1600" spc="-15" dirty="0">
                <a:latin typeface="Carlito"/>
                <a:cs typeface="Carlito"/>
              </a:rPr>
              <a:t>SpaceX </a:t>
            </a:r>
            <a:r>
              <a:rPr lang="en-GB" sz="1600" spc="-20" dirty="0">
                <a:latin typeface="Carlito"/>
                <a:cs typeface="Carlito"/>
              </a:rPr>
              <a:t>appears </a:t>
            </a:r>
            <a:r>
              <a:rPr lang="en-GB" sz="1600" spc="-15" dirty="0">
                <a:latin typeface="Carlito"/>
                <a:cs typeface="Carlito"/>
              </a:rPr>
              <a:t>to </a:t>
            </a:r>
            <a:r>
              <a:rPr lang="en-GB" sz="1600" spc="-25" dirty="0">
                <a:latin typeface="Carlito"/>
                <a:cs typeface="Carlito"/>
              </a:rPr>
              <a:t>perform better </a:t>
            </a:r>
            <a:r>
              <a:rPr lang="en-GB" sz="1600" dirty="0">
                <a:latin typeface="Carlito"/>
                <a:cs typeface="Carlito"/>
              </a:rPr>
              <a:t>in </a:t>
            </a:r>
            <a:r>
              <a:rPr lang="en-GB" sz="1600" spc="-20" dirty="0">
                <a:latin typeface="Carlito"/>
                <a:cs typeface="Carlito"/>
              </a:rPr>
              <a:t>lower </a:t>
            </a:r>
            <a:r>
              <a:rPr lang="en-GB" sz="1600" spc="-5" dirty="0">
                <a:latin typeface="Carlito"/>
                <a:cs typeface="Carlito"/>
              </a:rPr>
              <a:t>orbits or </a:t>
            </a:r>
            <a:r>
              <a:rPr lang="en-GB" sz="1600" spc="-20" dirty="0">
                <a:latin typeface="Carlito"/>
                <a:cs typeface="Carlito"/>
              </a:rPr>
              <a:t>Sun-synchronous</a:t>
            </a:r>
            <a:r>
              <a:rPr lang="en-GB" sz="1600" spc="275" dirty="0">
                <a:latin typeface="Carlito"/>
                <a:cs typeface="Carlito"/>
              </a:rPr>
              <a:t> </a:t>
            </a:r>
            <a:r>
              <a:rPr lang="en-GB" sz="1600" spc="-5" dirty="0">
                <a:latin typeface="Carlito"/>
                <a:cs typeface="Carlito"/>
              </a:rPr>
              <a:t>orbits</a:t>
            </a:r>
            <a:endParaRPr lang="en-GB" sz="1600" dirty="0">
              <a:latin typeface="Carlito"/>
              <a:cs typeface="Carlito"/>
            </a:endParaRPr>
          </a:p>
          <a:p>
            <a:pPr marL="12700">
              <a:lnSpc>
                <a:spcPct val="100000"/>
              </a:lnSpc>
              <a:spcBef>
                <a:spcPts val="95"/>
              </a:spcBef>
            </a:pPr>
            <a:endParaRPr sz="1600" dirty="0">
              <a:latin typeface="Carlito"/>
              <a:cs typeface="Carlito"/>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a:p>
            <a:endParaRPr lang="en-US" dirty="0">
              <a:solidFill>
                <a:srgbClr val="0B49CB"/>
              </a:solidFill>
              <a:latin typeface="Abadi"/>
            </a:endParaRPr>
          </a:p>
        </p:txBody>
      </p:sp>
      <p:sp>
        <p:nvSpPr>
          <p:cNvPr id="2" name="object 7">
            <a:extLst>
              <a:ext uri="{FF2B5EF4-FFF2-40B4-BE49-F238E27FC236}">
                <a16:creationId xmlns:a16="http://schemas.microsoft.com/office/drawing/2014/main" id="{DB711BC2-AD4D-12BF-C717-81598077166C}"/>
              </a:ext>
            </a:extLst>
          </p:cNvPr>
          <p:cNvSpPr/>
          <p:nvPr/>
        </p:nvSpPr>
        <p:spPr>
          <a:xfrm>
            <a:off x="45719" y="1615439"/>
            <a:ext cx="12094464" cy="2375916"/>
          </a:xfrm>
          <a:prstGeom prst="rect">
            <a:avLst/>
          </a:prstGeom>
          <a:blipFill>
            <a:blip r:embed="rId3" cstate="print"/>
            <a:stretch>
              <a:fillRect/>
            </a:stretch>
          </a:blipFill>
        </p:spPr>
        <p:txBody>
          <a:bodyPr wrap="square" lIns="0" tIns="0" rIns="0" bIns="0" rtlCol="0"/>
          <a:lstStyle/>
          <a:p>
            <a:endParaRPr dirty="0"/>
          </a:p>
        </p:txBody>
      </p:sp>
      <p:sp>
        <p:nvSpPr>
          <p:cNvPr id="6" name="object 8">
            <a:extLst>
              <a:ext uri="{FF2B5EF4-FFF2-40B4-BE49-F238E27FC236}">
                <a16:creationId xmlns:a16="http://schemas.microsoft.com/office/drawing/2014/main" id="{D3CC20EB-DD94-FA7A-92D6-22B14C38E402}"/>
              </a:ext>
            </a:extLst>
          </p:cNvPr>
          <p:cNvSpPr txBox="1"/>
          <p:nvPr/>
        </p:nvSpPr>
        <p:spPr>
          <a:xfrm>
            <a:off x="902614"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dirty="0">
              <a:latin typeface="Carlito"/>
              <a:cs typeface="Carlito"/>
            </a:endParaRPr>
          </a:p>
        </p:txBody>
      </p:sp>
      <p:sp>
        <p:nvSpPr>
          <p:cNvPr id="7" name="object 6">
            <a:extLst>
              <a:ext uri="{FF2B5EF4-FFF2-40B4-BE49-F238E27FC236}">
                <a16:creationId xmlns:a16="http://schemas.microsoft.com/office/drawing/2014/main" id="{20F99C77-6CDB-83D3-468D-6545AE8956F3}"/>
              </a:ext>
            </a:extLst>
          </p:cNvPr>
          <p:cNvSpPr txBox="1"/>
          <p:nvPr/>
        </p:nvSpPr>
        <p:spPr>
          <a:xfrm>
            <a:off x="1118108" y="5044185"/>
            <a:ext cx="7989570" cy="909955"/>
          </a:xfrm>
          <a:prstGeom prst="rect">
            <a:avLst/>
          </a:prstGeom>
        </p:spPr>
        <p:txBody>
          <a:bodyPr vert="horz" wrap="square" lIns="0" tIns="62865" rIns="0" bIns="0" rtlCol="0">
            <a:spAutoFit/>
          </a:bodyPr>
          <a:lstStyle/>
          <a:p>
            <a:pPr marL="12700">
              <a:lnSpc>
                <a:spcPct val="100000"/>
              </a:lnSpc>
              <a:spcBef>
                <a:spcPts val="495"/>
              </a:spcBef>
            </a:pPr>
            <a:r>
              <a:rPr sz="1600" spc="-25" dirty="0">
                <a:latin typeface="Carlito"/>
                <a:cs typeface="Carlito"/>
              </a:rPr>
              <a:t>Payload </a:t>
            </a:r>
            <a:r>
              <a:rPr sz="1600" spc="-5" dirty="0">
                <a:latin typeface="Carlito"/>
                <a:cs typeface="Carlito"/>
              </a:rPr>
              <a:t>mass </a:t>
            </a:r>
            <a:r>
              <a:rPr sz="1600" spc="-20" dirty="0">
                <a:latin typeface="Carlito"/>
                <a:cs typeface="Carlito"/>
              </a:rPr>
              <a:t>seems </a:t>
            </a:r>
            <a:r>
              <a:rPr sz="1600" spc="-15" dirty="0">
                <a:latin typeface="Carlito"/>
                <a:cs typeface="Carlito"/>
              </a:rPr>
              <a:t>to </a:t>
            </a:r>
            <a:r>
              <a:rPr sz="1600" spc="-25" dirty="0">
                <a:latin typeface="Carlito"/>
                <a:cs typeface="Carlito"/>
              </a:rPr>
              <a:t>correlate </a:t>
            </a:r>
            <a:r>
              <a:rPr sz="1600" spc="-5" dirty="0">
                <a:latin typeface="Carlito"/>
                <a:cs typeface="Carlito"/>
              </a:rPr>
              <a:t>with</a:t>
            </a:r>
            <a:r>
              <a:rPr sz="1600" spc="40" dirty="0">
                <a:latin typeface="Carlito"/>
                <a:cs typeface="Carlito"/>
              </a:rPr>
              <a:t> </a:t>
            </a:r>
            <a:r>
              <a:rPr sz="1600" spc="-15" dirty="0">
                <a:latin typeface="Carlito"/>
                <a:cs typeface="Carlito"/>
              </a:rPr>
              <a:t>orbit</a:t>
            </a:r>
            <a:endParaRPr sz="1600" dirty="0">
              <a:latin typeface="Carlito"/>
              <a:cs typeface="Carlito"/>
            </a:endParaRPr>
          </a:p>
          <a:p>
            <a:pPr marL="12700">
              <a:lnSpc>
                <a:spcPct val="100000"/>
              </a:lnSpc>
              <a:spcBef>
                <a:spcPts val="395"/>
              </a:spcBef>
            </a:pPr>
            <a:r>
              <a:rPr sz="1600" spc="-25" dirty="0">
                <a:latin typeface="Carlito"/>
                <a:cs typeface="Carlito"/>
              </a:rPr>
              <a:t>LEO </a:t>
            </a:r>
            <a:r>
              <a:rPr sz="1600" spc="-5" dirty="0">
                <a:latin typeface="Carlito"/>
                <a:cs typeface="Carlito"/>
              </a:rPr>
              <a:t>and </a:t>
            </a:r>
            <a:r>
              <a:rPr sz="1600" spc="-15" dirty="0">
                <a:latin typeface="Carlito"/>
                <a:cs typeface="Carlito"/>
              </a:rPr>
              <a:t>SSO seem to </a:t>
            </a:r>
            <a:r>
              <a:rPr sz="1600" spc="-25" dirty="0">
                <a:latin typeface="Carlito"/>
                <a:cs typeface="Carlito"/>
              </a:rPr>
              <a:t>have </a:t>
            </a:r>
            <a:r>
              <a:rPr sz="1600" spc="-20" dirty="0">
                <a:latin typeface="Carlito"/>
                <a:cs typeface="Carlito"/>
              </a:rPr>
              <a:t>relatively low payload</a:t>
            </a:r>
            <a:r>
              <a:rPr sz="1600" spc="135" dirty="0">
                <a:latin typeface="Carlito"/>
                <a:cs typeface="Carlito"/>
              </a:rPr>
              <a:t> </a:t>
            </a:r>
            <a:r>
              <a:rPr sz="1600" spc="-5" dirty="0">
                <a:latin typeface="Carlito"/>
                <a:cs typeface="Carlito"/>
              </a:rPr>
              <a:t>mass</a:t>
            </a:r>
            <a:endParaRPr sz="1600" dirty="0">
              <a:latin typeface="Carlito"/>
              <a:cs typeface="Carlito"/>
            </a:endParaRPr>
          </a:p>
          <a:p>
            <a:pPr marL="12700">
              <a:lnSpc>
                <a:spcPct val="100000"/>
              </a:lnSpc>
              <a:spcBef>
                <a:spcPts val="409"/>
              </a:spcBef>
            </a:pPr>
            <a:r>
              <a:rPr sz="1600" spc="-5" dirty="0">
                <a:latin typeface="Carlito"/>
                <a:cs typeface="Carlito"/>
              </a:rPr>
              <a:t>The other </a:t>
            </a:r>
            <a:r>
              <a:rPr sz="1600" spc="-20" dirty="0">
                <a:latin typeface="Carlito"/>
                <a:cs typeface="Carlito"/>
              </a:rPr>
              <a:t>most successful </a:t>
            </a:r>
            <a:r>
              <a:rPr sz="1600" spc="-5" dirty="0">
                <a:latin typeface="Carlito"/>
                <a:cs typeface="Carlito"/>
              </a:rPr>
              <a:t>orbit </a:t>
            </a:r>
            <a:r>
              <a:rPr sz="1600" spc="-20" dirty="0">
                <a:latin typeface="Carlito"/>
                <a:cs typeface="Carlito"/>
              </a:rPr>
              <a:t>VLEO </a:t>
            </a:r>
            <a:r>
              <a:rPr sz="1600" spc="-5" dirty="0">
                <a:latin typeface="Carlito"/>
                <a:cs typeface="Carlito"/>
              </a:rPr>
              <a:t>only has </a:t>
            </a:r>
            <a:r>
              <a:rPr sz="1600" spc="-10" dirty="0">
                <a:latin typeface="Carlito"/>
                <a:cs typeface="Carlito"/>
              </a:rPr>
              <a:t>payload </a:t>
            </a:r>
            <a:r>
              <a:rPr sz="1600" spc="-5" dirty="0">
                <a:latin typeface="Carlito"/>
                <a:cs typeface="Carlito"/>
              </a:rPr>
              <a:t>mass </a:t>
            </a:r>
            <a:r>
              <a:rPr sz="1600" spc="-20" dirty="0">
                <a:latin typeface="Carlito"/>
                <a:cs typeface="Carlito"/>
              </a:rPr>
              <a:t>values </a:t>
            </a:r>
            <a:r>
              <a:rPr sz="1600" spc="-5" dirty="0">
                <a:latin typeface="Carlito"/>
                <a:cs typeface="Carlito"/>
              </a:rPr>
              <a:t>in the higher end of the</a:t>
            </a:r>
            <a:r>
              <a:rPr sz="1600" spc="85" dirty="0">
                <a:latin typeface="Carlito"/>
                <a:cs typeface="Carlito"/>
              </a:rPr>
              <a:t> </a:t>
            </a:r>
            <a:r>
              <a:rPr sz="1600" spc="-25" dirty="0">
                <a:latin typeface="Carlito"/>
                <a:cs typeface="Carlito"/>
              </a:rPr>
              <a:t>range</a:t>
            </a:r>
            <a:endParaRPr sz="1600" dirty="0">
              <a:latin typeface="Carlito"/>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endParaRPr>
          </a:p>
        </p:txBody>
      </p:sp>
      <p:sp>
        <p:nvSpPr>
          <p:cNvPr id="2" name="object 7">
            <a:extLst>
              <a:ext uri="{FF2B5EF4-FFF2-40B4-BE49-F238E27FC236}">
                <a16:creationId xmlns:a16="http://schemas.microsoft.com/office/drawing/2014/main" id="{9B9A303D-A962-3E6C-22C1-8AE507AA8835}"/>
              </a:ext>
            </a:extLst>
          </p:cNvPr>
          <p:cNvSpPr/>
          <p:nvPr/>
        </p:nvSpPr>
        <p:spPr>
          <a:xfrm>
            <a:off x="651032" y="1484374"/>
            <a:ext cx="6961880" cy="4834975"/>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1389A418-D766-49CA-0DC9-5EA10E4EF3AE}"/>
              </a:ext>
            </a:extLst>
          </p:cNvPr>
          <p:cNvSpPr txBox="1"/>
          <p:nvPr/>
        </p:nvSpPr>
        <p:spPr>
          <a:xfrm>
            <a:off x="7727665" y="1644271"/>
            <a:ext cx="1974214"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dirty="0">
              <a:latin typeface="Carlito"/>
              <a:cs typeface="Carlito"/>
            </a:endParaRPr>
          </a:p>
        </p:txBody>
      </p:sp>
      <p:sp>
        <p:nvSpPr>
          <p:cNvPr id="7" name="object 6">
            <a:extLst>
              <a:ext uri="{FF2B5EF4-FFF2-40B4-BE49-F238E27FC236}">
                <a16:creationId xmlns:a16="http://schemas.microsoft.com/office/drawing/2014/main" id="{CBCC219D-6E9D-CDBC-7444-CBAF41804529}"/>
              </a:ext>
            </a:extLst>
          </p:cNvPr>
          <p:cNvSpPr txBox="1"/>
          <p:nvPr/>
        </p:nvSpPr>
        <p:spPr>
          <a:xfrm>
            <a:off x="7727665" y="3764852"/>
            <a:ext cx="3557946" cy="854721"/>
          </a:xfrm>
          <a:prstGeom prst="rect">
            <a:avLst/>
          </a:prstGeom>
        </p:spPr>
        <p:txBody>
          <a:bodyPr vert="horz" wrap="square" lIns="0" tIns="64135" rIns="0" bIns="0" rtlCol="0">
            <a:spAutoFit/>
          </a:bodyPr>
          <a:lstStyle/>
          <a:p>
            <a:pPr marL="12700">
              <a:lnSpc>
                <a:spcPct val="100000"/>
              </a:lnSpc>
              <a:spcBef>
                <a:spcPts val="505"/>
              </a:spcBef>
            </a:pPr>
            <a:r>
              <a:rPr sz="1600" spc="-15" dirty="0">
                <a:latin typeface="Carlito"/>
                <a:cs typeface="Carlito"/>
              </a:rPr>
              <a:t>Success </a:t>
            </a:r>
            <a:r>
              <a:rPr sz="1600" spc="-20" dirty="0">
                <a:latin typeface="Carlito"/>
                <a:cs typeface="Carlito"/>
              </a:rPr>
              <a:t>generally </a:t>
            </a:r>
            <a:r>
              <a:rPr sz="1600" spc="-10" dirty="0">
                <a:latin typeface="Carlito"/>
                <a:cs typeface="Carlito"/>
              </a:rPr>
              <a:t>increases </a:t>
            </a:r>
            <a:r>
              <a:rPr sz="1600" spc="-20" dirty="0">
                <a:latin typeface="Carlito"/>
                <a:cs typeface="Carlito"/>
              </a:rPr>
              <a:t>over </a:t>
            </a:r>
            <a:r>
              <a:rPr sz="1600" spc="-5" dirty="0">
                <a:latin typeface="Carlito"/>
                <a:cs typeface="Carlito"/>
              </a:rPr>
              <a:t>time since </a:t>
            </a:r>
            <a:r>
              <a:rPr sz="1600" spc="-20" dirty="0">
                <a:latin typeface="Carlito"/>
                <a:cs typeface="Carlito"/>
              </a:rPr>
              <a:t>2013 </a:t>
            </a:r>
            <a:r>
              <a:rPr sz="1600" spc="-5" dirty="0">
                <a:latin typeface="Carlito"/>
                <a:cs typeface="Carlito"/>
              </a:rPr>
              <a:t>with a </a:t>
            </a:r>
            <a:r>
              <a:rPr sz="1600" spc="-10" dirty="0">
                <a:latin typeface="Carlito"/>
                <a:cs typeface="Carlito"/>
              </a:rPr>
              <a:t>slight </a:t>
            </a:r>
            <a:r>
              <a:rPr sz="1600" spc="-5" dirty="0">
                <a:latin typeface="Carlito"/>
                <a:cs typeface="Carlito"/>
              </a:rPr>
              <a:t>dip </a:t>
            </a:r>
            <a:r>
              <a:rPr sz="1600" dirty="0">
                <a:latin typeface="Carlito"/>
                <a:cs typeface="Carlito"/>
              </a:rPr>
              <a:t>in</a:t>
            </a:r>
            <a:r>
              <a:rPr sz="1600" spc="55" dirty="0">
                <a:latin typeface="Carlito"/>
                <a:cs typeface="Carlito"/>
              </a:rPr>
              <a:t> </a:t>
            </a:r>
            <a:r>
              <a:rPr sz="1600" spc="-25" dirty="0">
                <a:latin typeface="Carlito"/>
                <a:cs typeface="Carlito"/>
              </a:rPr>
              <a:t>2018</a:t>
            </a:r>
            <a:endParaRPr sz="1600" dirty="0">
              <a:latin typeface="Carlito"/>
              <a:cs typeface="Carlito"/>
            </a:endParaRPr>
          </a:p>
          <a:p>
            <a:pPr marL="12700">
              <a:lnSpc>
                <a:spcPct val="100000"/>
              </a:lnSpc>
              <a:spcBef>
                <a:spcPts val="405"/>
              </a:spcBef>
            </a:pPr>
            <a:r>
              <a:rPr sz="1600" spc="-20" dirty="0">
                <a:latin typeface="Carlito"/>
                <a:cs typeface="Carlito"/>
              </a:rPr>
              <a:t>Success </a:t>
            </a:r>
            <a:r>
              <a:rPr sz="1600" dirty="0">
                <a:latin typeface="Carlito"/>
                <a:cs typeface="Carlito"/>
              </a:rPr>
              <a:t>in </a:t>
            </a:r>
            <a:r>
              <a:rPr sz="1600" spc="-25" dirty="0">
                <a:latin typeface="Carlito"/>
                <a:cs typeface="Carlito"/>
              </a:rPr>
              <a:t>recent years </a:t>
            </a:r>
            <a:r>
              <a:rPr sz="1600" spc="-15" dirty="0">
                <a:latin typeface="Carlito"/>
                <a:cs typeface="Carlito"/>
              </a:rPr>
              <a:t>at </a:t>
            </a:r>
            <a:r>
              <a:rPr sz="1600" spc="-20" dirty="0">
                <a:latin typeface="Carlito"/>
                <a:cs typeface="Carlito"/>
              </a:rPr>
              <a:t>around</a:t>
            </a:r>
            <a:r>
              <a:rPr sz="1600" spc="90" dirty="0">
                <a:latin typeface="Carlito"/>
                <a:cs typeface="Carlito"/>
              </a:rPr>
              <a:t> </a:t>
            </a:r>
            <a:r>
              <a:rPr sz="1600" spc="-25" dirty="0">
                <a:latin typeface="Carlito"/>
                <a:cs typeface="Carlito"/>
              </a:rPr>
              <a:t>80%</a:t>
            </a:r>
            <a:endParaRPr sz="1600" dirty="0">
              <a:latin typeface="Carlito"/>
              <a:cs typeface="Carlito"/>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4">
            <a:extLst>
              <a:ext uri="{FF2B5EF4-FFF2-40B4-BE49-F238E27FC236}">
                <a16:creationId xmlns:a16="http://schemas.microsoft.com/office/drawing/2014/main" id="{EEC6112E-C771-9045-7728-30600620A2B5}"/>
              </a:ext>
            </a:extLst>
          </p:cNvPr>
          <p:cNvSpPr txBox="1"/>
          <p:nvPr/>
        </p:nvSpPr>
        <p:spPr>
          <a:xfrm>
            <a:off x="5627402" y="2010154"/>
            <a:ext cx="6174740" cy="2526665"/>
          </a:xfrm>
          <a:prstGeom prst="rect">
            <a:avLst/>
          </a:prstGeom>
        </p:spPr>
        <p:txBody>
          <a:bodyPr vert="horz" wrap="square" lIns="0" tIns="165100" rIns="0" bIns="0" rtlCol="0">
            <a:spAutoFit/>
          </a:bodyPr>
          <a:lstStyle/>
          <a:p>
            <a:pPr marL="12700">
              <a:lnSpc>
                <a:spcPct val="100000"/>
              </a:lnSpc>
              <a:spcBef>
                <a:spcPts val="1300"/>
              </a:spcBef>
            </a:pPr>
            <a:r>
              <a:rPr sz="2000" dirty="0">
                <a:solidFill>
                  <a:srgbClr val="404040"/>
                </a:solidFill>
                <a:latin typeface="Carlito"/>
                <a:cs typeface="Carlito"/>
              </a:rPr>
              <a:t>Query unique launch </a:t>
            </a:r>
            <a:r>
              <a:rPr sz="2000" spc="-20" dirty="0">
                <a:solidFill>
                  <a:srgbClr val="404040"/>
                </a:solidFill>
                <a:latin typeface="Carlito"/>
                <a:cs typeface="Carlito"/>
              </a:rPr>
              <a:t>site </a:t>
            </a:r>
            <a:r>
              <a:rPr sz="2000" spc="-5" dirty="0">
                <a:solidFill>
                  <a:srgbClr val="404040"/>
                </a:solidFill>
                <a:latin typeface="Carlito"/>
                <a:cs typeface="Carlito"/>
              </a:rPr>
              <a:t>names </a:t>
            </a:r>
            <a:r>
              <a:rPr sz="2000" spc="-20" dirty="0">
                <a:solidFill>
                  <a:srgbClr val="404040"/>
                </a:solidFill>
                <a:latin typeface="Carlito"/>
                <a:cs typeface="Carlito"/>
              </a:rPr>
              <a:t>from</a:t>
            </a:r>
            <a:r>
              <a:rPr sz="2000" spc="-80" dirty="0">
                <a:solidFill>
                  <a:srgbClr val="404040"/>
                </a:solidFill>
                <a:latin typeface="Carlito"/>
                <a:cs typeface="Carlito"/>
              </a:rPr>
              <a:t> </a:t>
            </a:r>
            <a:r>
              <a:rPr sz="2000" spc="-5" dirty="0">
                <a:solidFill>
                  <a:srgbClr val="404040"/>
                </a:solidFill>
                <a:latin typeface="Carlito"/>
                <a:cs typeface="Carlito"/>
              </a:rPr>
              <a:t>database.</a:t>
            </a:r>
            <a:endParaRPr sz="2000" dirty="0">
              <a:latin typeface="Carlito"/>
              <a:cs typeface="Carlito"/>
            </a:endParaRPr>
          </a:p>
          <a:p>
            <a:pPr marL="12700">
              <a:lnSpc>
                <a:spcPts val="2300"/>
              </a:lnSpc>
              <a:spcBef>
                <a:spcPts val="1200"/>
              </a:spcBef>
            </a:pPr>
            <a:r>
              <a:rPr sz="2000" spc="-5" dirty="0">
                <a:solidFill>
                  <a:srgbClr val="404040"/>
                </a:solidFill>
                <a:latin typeface="Carlito"/>
                <a:cs typeface="Carlito"/>
              </a:rPr>
              <a:t>CCAFS SLC-40 </a:t>
            </a:r>
            <a:r>
              <a:rPr sz="2000" dirty="0">
                <a:solidFill>
                  <a:srgbClr val="404040"/>
                </a:solidFill>
                <a:latin typeface="Carlito"/>
                <a:cs typeface="Carlito"/>
              </a:rPr>
              <a:t>and </a:t>
            </a:r>
            <a:r>
              <a:rPr sz="2000" spc="-10" dirty="0">
                <a:solidFill>
                  <a:srgbClr val="404040"/>
                </a:solidFill>
                <a:latin typeface="Carlito"/>
                <a:cs typeface="Carlito"/>
              </a:rPr>
              <a:t>CCAFSSLC-40 </a:t>
            </a:r>
            <a:r>
              <a:rPr sz="2000" spc="-25" dirty="0">
                <a:solidFill>
                  <a:srgbClr val="404040"/>
                </a:solidFill>
                <a:latin typeface="Carlito"/>
                <a:cs typeface="Carlito"/>
              </a:rPr>
              <a:t>likely </a:t>
            </a:r>
            <a:r>
              <a:rPr sz="2000" dirty="0">
                <a:solidFill>
                  <a:srgbClr val="404040"/>
                </a:solidFill>
                <a:latin typeface="Carlito"/>
                <a:cs typeface="Carlito"/>
              </a:rPr>
              <a:t>all </a:t>
            </a:r>
            <a:r>
              <a:rPr sz="2000" spc="-20" dirty="0">
                <a:solidFill>
                  <a:srgbClr val="404040"/>
                </a:solidFill>
                <a:latin typeface="Carlito"/>
                <a:cs typeface="Carlito"/>
              </a:rPr>
              <a:t>represent </a:t>
            </a:r>
            <a:r>
              <a:rPr sz="2000" dirty="0">
                <a:solidFill>
                  <a:srgbClr val="404040"/>
                </a:solidFill>
                <a:latin typeface="Carlito"/>
                <a:cs typeface="Carlito"/>
              </a:rPr>
              <a:t>the</a:t>
            </a:r>
            <a:r>
              <a:rPr sz="2000" spc="-114" dirty="0">
                <a:solidFill>
                  <a:srgbClr val="404040"/>
                </a:solidFill>
                <a:latin typeface="Carlito"/>
                <a:cs typeface="Carlito"/>
              </a:rPr>
              <a:t> </a:t>
            </a:r>
            <a:r>
              <a:rPr sz="2000" spc="-5" dirty="0">
                <a:solidFill>
                  <a:srgbClr val="404040"/>
                </a:solidFill>
                <a:latin typeface="Carlito"/>
                <a:cs typeface="Carlito"/>
              </a:rPr>
              <a:t>same</a:t>
            </a:r>
            <a:endParaRPr sz="2000" dirty="0">
              <a:latin typeface="Carlito"/>
              <a:cs typeface="Carlito"/>
            </a:endParaRPr>
          </a:p>
          <a:p>
            <a:pPr marL="12700">
              <a:lnSpc>
                <a:spcPts val="2300"/>
              </a:lnSpc>
            </a:pPr>
            <a:r>
              <a:rPr sz="2000" dirty="0">
                <a:solidFill>
                  <a:srgbClr val="404040"/>
                </a:solidFill>
                <a:latin typeface="Carlito"/>
                <a:cs typeface="Carlito"/>
              </a:rPr>
              <a:t>launch </a:t>
            </a:r>
            <a:r>
              <a:rPr sz="2000" spc="-20" dirty="0">
                <a:solidFill>
                  <a:srgbClr val="404040"/>
                </a:solidFill>
                <a:latin typeface="Carlito"/>
                <a:cs typeface="Carlito"/>
              </a:rPr>
              <a:t>site </a:t>
            </a:r>
            <a:r>
              <a:rPr sz="2000" dirty="0">
                <a:solidFill>
                  <a:srgbClr val="404040"/>
                </a:solidFill>
                <a:latin typeface="Carlito"/>
                <a:cs typeface="Carlito"/>
              </a:rPr>
              <a:t>with </a:t>
            </a:r>
            <a:r>
              <a:rPr sz="2000" spc="-25" dirty="0">
                <a:solidFill>
                  <a:srgbClr val="404040"/>
                </a:solidFill>
                <a:latin typeface="Carlito"/>
                <a:cs typeface="Carlito"/>
              </a:rPr>
              <a:t>data </a:t>
            </a:r>
            <a:r>
              <a:rPr sz="2000" spc="-5" dirty="0">
                <a:solidFill>
                  <a:srgbClr val="404040"/>
                </a:solidFill>
                <a:latin typeface="Carlito"/>
                <a:cs typeface="Carlito"/>
              </a:rPr>
              <a:t>entry</a:t>
            </a:r>
            <a:r>
              <a:rPr sz="2000" spc="-35" dirty="0">
                <a:solidFill>
                  <a:srgbClr val="404040"/>
                </a:solidFill>
                <a:latin typeface="Carlito"/>
                <a:cs typeface="Carlito"/>
              </a:rPr>
              <a:t> </a:t>
            </a:r>
            <a:r>
              <a:rPr sz="2000" spc="-25" dirty="0">
                <a:solidFill>
                  <a:srgbClr val="404040"/>
                </a:solidFill>
                <a:latin typeface="Carlito"/>
                <a:cs typeface="Carlito"/>
              </a:rPr>
              <a:t>errors.</a:t>
            </a:r>
            <a:endParaRPr sz="2000" dirty="0">
              <a:latin typeface="Carlito"/>
              <a:cs typeface="Carlito"/>
            </a:endParaRPr>
          </a:p>
          <a:p>
            <a:pPr marL="12700" marR="2114550">
              <a:lnSpc>
                <a:spcPct val="141500"/>
              </a:lnSpc>
              <a:spcBef>
                <a:spcPts val="110"/>
              </a:spcBef>
            </a:pPr>
            <a:r>
              <a:rPr sz="2000" spc="-5" dirty="0">
                <a:solidFill>
                  <a:srgbClr val="404040"/>
                </a:solidFill>
                <a:latin typeface="Carlito"/>
                <a:cs typeface="Carlito"/>
              </a:rPr>
              <a:t>CCAFS </a:t>
            </a:r>
            <a:r>
              <a:rPr sz="2000" spc="-15" dirty="0">
                <a:solidFill>
                  <a:srgbClr val="404040"/>
                </a:solidFill>
                <a:latin typeface="Carlito"/>
                <a:cs typeface="Carlito"/>
              </a:rPr>
              <a:t>LC-40 </a:t>
            </a:r>
            <a:r>
              <a:rPr sz="2000" spc="-20" dirty="0">
                <a:solidFill>
                  <a:srgbClr val="404040"/>
                </a:solidFill>
                <a:latin typeface="Carlito"/>
                <a:cs typeface="Carlito"/>
              </a:rPr>
              <a:t>was </a:t>
            </a:r>
            <a:r>
              <a:rPr sz="2000" dirty="0">
                <a:solidFill>
                  <a:srgbClr val="404040"/>
                </a:solidFill>
                <a:latin typeface="Carlito"/>
                <a:cs typeface="Carlito"/>
              </a:rPr>
              <a:t>the </a:t>
            </a:r>
            <a:r>
              <a:rPr sz="2000" spc="-20" dirty="0">
                <a:solidFill>
                  <a:srgbClr val="404040"/>
                </a:solidFill>
                <a:latin typeface="Carlito"/>
                <a:cs typeface="Carlito"/>
              </a:rPr>
              <a:t>previous </a:t>
            </a:r>
            <a:r>
              <a:rPr sz="2000" spc="-5" dirty="0">
                <a:solidFill>
                  <a:srgbClr val="404040"/>
                </a:solidFill>
                <a:latin typeface="Carlito"/>
                <a:cs typeface="Carlito"/>
              </a:rPr>
              <a:t>name.  </a:t>
            </a:r>
            <a:r>
              <a:rPr sz="2000" spc="-25" dirty="0">
                <a:solidFill>
                  <a:srgbClr val="404040"/>
                </a:solidFill>
                <a:latin typeface="Carlito"/>
                <a:cs typeface="Carlito"/>
              </a:rPr>
              <a:t>Likely </a:t>
            </a:r>
            <a:r>
              <a:rPr sz="2000" spc="-5" dirty="0">
                <a:solidFill>
                  <a:srgbClr val="404040"/>
                </a:solidFill>
                <a:latin typeface="Carlito"/>
                <a:cs typeface="Carlito"/>
              </a:rPr>
              <a:t>only </a:t>
            </a:r>
            <a:r>
              <a:rPr sz="2000" dirty="0">
                <a:solidFill>
                  <a:srgbClr val="404040"/>
                </a:solidFill>
                <a:latin typeface="Carlito"/>
                <a:cs typeface="Carlito"/>
              </a:rPr>
              <a:t>3 unique </a:t>
            </a:r>
            <a:r>
              <a:rPr sz="2000" spc="-5" dirty="0">
                <a:solidFill>
                  <a:srgbClr val="404040"/>
                </a:solidFill>
                <a:latin typeface="Carlito"/>
                <a:cs typeface="Carlito"/>
              </a:rPr>
              <a:t>launch_site values:  CCAFS SLC-40, KSC LC-39A,</a:t>
            </a:r>
            <a:r>
              <a:rPr sz="2000" spc="-310" dirty="0">
                <a:solidFill>
                  <a:srgbClr val="404040"/>
                </a:solidFill>
                <a:latin typeface="Carlito"/>
                <a:cs typeface="Carlito"/>
              </a:rPr>
              <a:t> </a:t>
            </a:r>
            <a:r>
              <a:rPr sz="2000" spc="-40" dirty="0">
                <a:solidFill>
                  <a:srgbClr val="404040"/>
                </a:solidFill>
                <a:latin typeface="Carlito"/>
                <a:cs typeface="Carlito"/>
              </a:rPr>
              <a:t>VAFB </a:t>
            </a:r>
            <a:r>
              <a:rPr sz="2000" spc="-10" dirty="0">
                <a:solidFill>
                  <a:srgbClr val="404040"/>
                </a:solidFill>
                <a:latin typeface="Carlito"/>
                <a:cs typeface="Carlito"/>
              </a:rPr>
              <a:t>SLC-4E</a:t>
            </a:r>
            <a:endParaRPr sz="2000" dirty="0">
              <a:latin typeface="Carlito"/>
              <a:cs typeface="Carlito"/>
            </a:endParaRPr>
          </a:p>
        </p:txBody>
      </p:sp>
      <p:sp>
        <p:nvSpPr>
          <p:cNvPr id="6" name="object 5">
            <a:extLst>
              <a:ext uri="{FF2B5EF4-FFF2-40B4-BE49-F238E27FC236}">
                <a16:creationId xmlns:a16="http://schemas.microsoft.com/office/drawing/2014/main" id="{0A92CA02-90EB-5A04-2ECF-DFB9CB547FCB}"/>
              </a:ext>
            </a:extLst>
          </p:cNvPr>
          <p:cNvSpPr/>
          <p:nvPr/>
        </p:nvSpPr>
        <p:spPr>
          <a:xfrm>
            <a:off x="1055033" y="2010154"/>
            <a:ext cx="4293143" cy="378458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8" name="object 5">
            <a:extLst>
              <a:ext uri="{FF2B5EF4-FFF2-40B4-BE49-F238E27FC236}">
                <a16:creationId xmlns:a16="http://schemas.microsoft.com/office/drawing/2014/main" id="{C995A2B7-0B40-FB87-1FBF-05BC457E96A3}"/>
              </a:ext>
            </a:extLst>
          </p:cNvPr>
          <p:cNvSpPr/>
          <p:nvPr/>
        </p:nvSpPr>
        <p:spPr>
          <a:xfrm>
            <a:off x="442499" y="1598001"/>
            <a:ext cx="8914151" cy="3877766"/>
          </a:xfrm>
          <a:prstGeom prst="rect">
            <a:avLst/>
          </a:prstGeom>
          <a:blipFill>
            <a:blip r:embed="rId3" cstate="print"/>
            <a:stretch>
              <a:fillRect/>
            </a:stretch>
          </a:blipFill>
        </p:spPr>
        <p:txBody>
          <a:bodyPr wrap="square" lIns="0" tIns="0" rIns="0" bIns="0" rtlCol="0"/>
          <a:lstStyle/>
          <a:p>
            <a:endParaRPr/>
          </a:p>
        </p:txBody>
      </p:sp>
      <p:sp>
        <p:nvSpPr>
          <p:cNvPr id="9" name="object 4">
            <a:extLst>
              <a:ext uri="{FF2B5EF4-FFF2-40B4-BE49-F238E27FC236}">
                <a16:creationId xmlns:a16="http://schemas.microsoft.com/office/drawing/2014/main" id="{14E5D485-A6A9-6598-543E-D7495FF49004}"/>
              </a:ext>
            </a:extLst>
          </p:cNvPr>
          <p:cNvSpPr txBox="1"/>
          <p:nvPr/>
        </p:nvSpPr>
        <p:spPr>
          <a:xfrm>
            <a:off x="9522366" y="1627132"/>
            <a:ext cx="1837689" cy="1428750"/>
          </a:xfrm>
          <a:prstGeom prst="rect">
            <a:avLst/>
          </a:prstGeom>
        </p:spPr>
        <p:txBody>
          <a:bodyPr vert="horz" wrap="square" lIns="0" tIns="47625" rIns="0" bIns="0" rtlCol="0">
            <a:spAutoFit/>
          </a:bodyPr>
          <a:lstStyle/>
          <a:p>
            <a:pPr marL="12700" marR="5080">
              <a:lnSpc>
                <a:spcPts val="2160"/>
              </a:lnSpc>
              <a:spcBef>
                <a:spcPts val="375"/>
              </a:spcBef>
            </a:pPr>
            <a:r>
              <a:rPr sz="2000" spc="-35" dirty="0">
                <a:solidFill>
                  <a:srgbClr val="404040"/>
                </a:solidFill>
                <a:latin typeface="Carlito"/>
                <a:cs typeface="Carlito"/>
              </a:rPr>
              <a:t>First </a:t>
            </a:r>
            <a:r>
              <a:rPr sz="2000" spc="-20" dirty="0">
                <a:solidFill>
                  <a:srgbClr val="404040"/>
                </a:solidFill>
                <a:latin typeface="Carlito"/>
                <a:cs typeface="Carlito"/>
              </a:rPr>
              <a:t>five </a:t>
            </a:r>
            <a:r>
              <a:rPr sz="2000" spc="-5" dirty="0">
                <a:solidFill>
                  <a:srgbClr val="404040"/>
                </a:solidFill>
                <a:latin typeface="Carlito"/>
                <a:cs typeface="Carlito"/>
              </a:rPr>
              <a:t>entries  </a:t>
            </a:r>
            <a:r>
              <a:rPr sz="2000" dirty="0">
                <a:solidFill>
                  <a:srgbClr val="404040"/>
                </a:solidFill>
                <a:latin typeface="Carlito"/>
                <a:cs typeface="Carlito"/>
              </a:rPr>
              <a:t>in </a:t>
            </a:r>
            <a:r>
              <a:rPr sz="2000" spc="-5" dirty="0">
                <a:solidFill>
                  <a:srgbClr val="404040"/>
                </a:solidFill>
                <a:latin typeface="Carlito"/>
                <a:cs typeface="Carlito"/>
              </a:rPr>
              <a:t>database with  Launch </a:t>
            </a:r>
            <a:r>
              <a:rPr sz="2000" spc="-15" dirty="0">
                <a:solidFill>
                  <a:srgbClr val="404040"/>
                </a:solidFill>
                <a:latin typeface="Carlito"/>
                <a:cs typeface="Carlito"/>
              </a:rPr>
              <a:t>Site</a:t>
            </a:r>
            <a:r>
              <a:rPr sz="2000" spc="-100" dirty="0">
                <a:solidFill>
                  <a:srgbClr val="404040"/>
                </a:solidFill>
                <a:latin typeface="Carlito"/>
                <a:cs typeface="Carlito"/>
              </a:rPr>
              <a:t> </a:t>
            </a:r>
            <a:r>
              <a:rPr sz="2000" spc="-5" dirty="0">
                <a:solidFill>
                  <a:srgbClr val="404040"/>
                </a:solidFill>
                <a:latin typeface="Carlito"/>
                <a:cs typeface="Carlito"/>
              </a:rPr>
              <a:t>name  </a:t>
            </a:r>
            <a:r>
              <a:rPr sz="2000" dirty="0">
                <a:solidFill>
                  <a:srgbClr val="404040"/>
                </a:solidFill>
                <a:latin typeface="Carlito"/>
                <a:cs typeface="Carlito"/>
              </a:rPr>
              <a:t>beginning </a:t>
            </a:r>
            <a:r>
              <a:rPr sz="2000" spc="-5" dirty="0">
                <a:solidFill>
                  <a:srgbClr val="404040"/>
                </a:solidFill>
                <a:latin typeface="Carlito"/>
                <a:cs typeface="Carlito"/>
              </a:rPr>
              <a:t>with  </a:t>
            </a:r>
            <a:r>
              <a:rPr sz="2000" dirty="0">
                <a:solidFill>
                  <a:srgbClr val="404040"/>
                </a:solidFill>
                <a:latin typeface="Carlito"/>
                <a:cs typeface="Carlito"/>
              </a:rPr>
              <a:t>CCA.</a:t>
            </a:r>
            <a:endParaRPr sz="2000" dirty="0">
              <a:latin typeface="Carlito"/>
              <a:cs typeface="Carlito"/>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object 4">
            <a:extLst>
              <a:ext uri="{FF2B5EF4-FFF2-40B4-BE49-F238E27FC236}">
                <a16:creationId xmlns:a16="http://schemas.microsoft.com/office/drawing/2014/main" id="{9FCFB080-59AA-3A56-34D6-A3AA06530489}"/>
              </a:ext>
            </a:extLst>
          </p:cNvPr>
          <p:cNvSpPr txBox="1"/>
          <p:nvPr/>
        </p:nvSpPr>
        <p:spPr>
          <a:xfrm>
            <a:off x="7737475" y="2219960"/>
            <a:ext cx="3489325" cy="2430145"/>
          </a:xfrm>
          <a:prstGeom prst="rect">
            <a:avLst/>
          </a:prstGeom>
        </p:spPr>
        <p:txBody>
          <a:bodyPr vert="horz" wrap="square" lIns="0" tIns="47625" rIns="0" bIns="0" rtlCol="0">
            <a:spAutoFit/>
          </a:bodyPr>
          <a:lstStyle/>
          <a:p>
            <a:pPr marL="12700" marR="5715">
              <a:lnSpc>
                <a:spcPts val="2160"/>
              </a:lnSpc>
              <a:spcBef>
                <a:spcPts val="37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sums </a:t>
            </a:r>
            <a:r>
              <a:rPr sz="2000" dirty="0">
                <a:solidFill>
                  <a:srgbClr val="404040"/>
                </a:solidFill>
                <a:latin typeface="Carlito"/>
                <a:cs typeface="Carlito"/>
              </a:rPr>
              <a:t>the </a:t>
            </a:r>
            <a:r>
              <a:rPr sz="2000" spc="-25" dirty="0">
                <a:solidFill>
                  <a:srgbClr val="404040"/>
                </a:solidFill>
                <a:latin typeface="Carlito"/>
                <a:cs typeface="Carlito"/>
              </a:rPr>
              <a:t>total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dirty="0">
                <a:solidFill>
                  <a:srgbClr val="404040"/>
                </a:solidFill>
                <a:latin typeface="Carlito"/>
                <a:cs typeface="Carlito"/>
              </a:rPr>
              <a:t>in kg </a:t>
            </a:r>
            <a:r>
              <a:rPr sz="2000" spc="-15" dirty="0">
                <a:solidFill>
                  <a:srgbClr val="404040"/>
                </a:solidFill>
                <a:latin typeface="Carlito"/>
                <a:cs typeface="Carlito"/>
              </a:rPr>
              <a:t>where </a:t>
            </a:r>
            <a:r>
              <a:rPr sz="2000" dirty="0">
                <a:solidFill>
                  <a:srgbClr val="404040"/>
                </a:solidFill>
                <a:latin typeface="Carlito"/>
                <a:cs typeface="Carlito"/>
              </a:rPr>
              <a:t>NASA </a:t>
            </a:r>
            <a:r>
              <a:rPr sz="2000" spc="-20" dirty="0">
                <a:solidFill>
                  <a:srgbClr val="404040"/>
                </a:solidFill>
                <a:latin typeface="Carlito"/>
                <a:cs typeface="Carlito"/>
              </a:rPr>
              <a:t>was </a:t>
            </a:r>
            <a:r>
              <a:rPr sz="2000" dirty="0">
                <a:solidFill>
                  <a:srgbClr val="404040"/>
                </a:solidFill>
                <a:latin typeface="Carlito"/>
                <a:cs typeface="Carlito"/>
              </a:rPr>
              <a:t>the  </a:t>
            </a:r>
            <a:r>
              <a:rPr sz="2000" spc="-60" dirty="0">
                <a:solidFill>
                  <a:srgbClr val="404040"/>
                </a:solidFill>
                <a:latin typeface="Carlito"/>
                <a:cs typeface="Carlito"/>
              </a:rPr>
              <a:t>customer.</a:t>
            </a:r>
            <a:endParaRPr sz="2000">
              <a:latin typeface="Carlito"/>
              <a:cs typeface="Carlito"/>
            </a:endParaRPr>
          </a:p>
          <a:p>
            <a:pPr marL="12700" marR="5080">
              <a:lnSpc>
                <a:spcPct val="90000"/>
              </a:lnSpc>
              <a:spcBef>
                <a:spcPts val="1370"/>
              </a:spcBef>
            </a:pPr>
            <a:r>
              <a:rPr sz="2000" spc="-15" dirty="0">
                <a:solidFill>
                  <a:srgbClr val="404040"/>
                </a:solidFill>
                <a:latin typeface="Carlito"/>
                <a:cs typeface="Carlito"/>
              </a:rPr>
              <a:t>CRS </a:t>
            </a:r>
            <a:r>
              <a:rPr sz="2000" spc="-20" dirty="0">
                <a:solidFill>
                  <a:srgbClr val="404040"/>
                </a:solidFill>
                <a:latin typeface="Carlito"/>
                <a:cs typeface="Carlito"/>
              </a:rPr>
              <a:t>stands </a:t>
            </a:r>
            <a:r>
              <a:rPr sz="2000" spc="-25" dirty="0">
                <a:solidFill>
                  <a:srgbClr val="404040"/>
                </a:solidFill>
                <a:latin typeface="Carlito"/>
                <a:cs typeface="Carlito"/>
              </a:rPr>
              <a:t>for </a:t>
            </a:r>
            <a:r>
              <a:rPr sz="2000" spc="-10" dirty="0">
                <a:solidFill>
                  <a:srgbClr val="404040"/>
                </a:solidFill>
                <a:latin typeface="Carlito"/>
                <a:cs typeface="Carlito"/>
              </a:rPr>
              <a:t>Commercial  </a:t>
            </a:r>
            <a:r>
              <a:rPr sz="2000" spc="-5" dirty="0">
                <a:solidFill>
                  <a:srgbClr val="404040"/>
                </a:solidFill>
                <a:latin typeface="Carlito"/>
                <a:cs typeface="Carlito"/>
              </a:rPr>
              <a:t>Resupply </a:t>
            </a:r>
            <a:r>
              <a:rPr sz="2000" dirty="0">
                <a:solidFill>
                  <a:srgbClr val="404040"/>
                </a:solidFill>
                <a:latin typeface="Carlito"/>
                <a:cs typeface="Carlito"/>
              </a:rPr>
              <a:t>Services which</a:t>
            </a:r>
            <a:r>
              <a:rPr sz="2000" spc="-90" dirty="0">
                <a:solidFill>
                  <a:srgbClr val="404040"/>
                </a:solidFill>
                <a:latin typeface="Carlito"/>
                <a:cs typeface="Carlito"/>
              </a:rPr>
              <a:t> </a:t>
            </a:r>
            <a:r>
              <a:rPr sz="2000" spc="-20" dirty="0">
                <a:solidFill>
                  <a:srgbClr val="404040"/>
                </a:solidFill>
                <a:latin typeface="Carlito"/>
                <a:cs typeface="Carlito"/>
              </a:rPr>
              <a:t>indicates  </a:t>
            </a:r>
            <a:r>
              <a:rPr sz="2000" spc="-5" dirty="0">
                <a:solidFill>
                  <a:srgbClr val="404040"/>
                </a:solidFill>
                <a:latin typeface="Carlito"/>
                <a:cs typeface="Carlito"/>
              </a:rPr>
              <a:t>that </a:t>
            </a:r>
            <a:r>
              <a:rPr sz="2000" dirty="0">
                <a:solidFill>
                  <a:srgbClr val="404040"/>
                </a:solidFill>
                <a:latin typeface="Carlito"/>
                <a:cs typeface="Carlito"/>
              </a:rPr>
              <a:t>these </a:t>
            </a:r>
            <a:r>
              <a:rPr sz="2000" spc="-10" dirty="0">
                <a:solidFill>
                  <a:srgbClr val="404040"/>
                </a:solidFill>
                <a:latin typeface="Carlito"/>
                <a:cs typeface="Carlito"/>
              </a:rPr>
              <a:t>payloads </a:t>
            </a:r>
            <a:r>
              <a:rPr sz="2000" spc="-20" dirty="0">
                <a:solidFill>
                  <a:srgbClr val="404040"/>
                </a:solidFill>
                <a:latin typeface="Carlito"/>
                <a:cs typeface="Carlito"/>
              </a:rPr>
              <a:t>were sent to  </a:t>
            </a:r>
            <a:r>
              <a:rPr sz="2000" dirty="0">
                <a:solidFill>
                  <a:srgbClr val="404040"/>
                </a:solidFill>
                <a:latin typeface="Carlito"/>
                <a:cs typeface="Carlito"/>
              </a:rPr>
              <a:t>the </a:t>
            </a:r>
            <a:r>
              <a:rPr sz="2000" spc="-10" dirty="0">
                <a:solidFill>
                  <a:srgbClr val="404040"/>
                </a:solidFill>
                <a:latin typeface="Carlito"/>
                <a:cs typeface="Carlito"/>
              </a:rPr>
              <a:t>International </a:t>
            </a:r>
            <a:r>
              <a:rPr sz="2000" dirty="0">
                <a:solidFill>
                  <a:srgbClr val="404040"/>
                </a:solidFill>
                <a:latin typeface="Carlito"/>
                <a:cs typeface="Carlito"/>
              </a:rPr>
              <a:t>Space </a:t>
            </a:r>
            <a:r>
              <a:rPr sz="2000" spc="-20" dirty="0">
                <a:solidFill>
                  <a:srgbClr val="404040"/>
                </a:solidFill>
                <a:latin typeface="Carlito"/>
                <a:cs typeface="Carlito"/>
              </a:rPr>
              <a:t>Station  </a:t>
            </a:r>
            <a:r>
              <a:rPr sz="2000" dirty="0">
                <a:solidFill>
                  <a:srgbClr val="404040"/>
                </a:solidFill>
                <a:latin typeface="Carlito"/>
                <a:cs typeface="Carlito"/>
              </a:rPr>
              <a:t>(ISS).</a:t>
            </a:r>
            <a:endParaRPr sz="2000">
              <a:latin typeface="Carlito"/>
              <a:cs typeface="Carlito"/>
            </a:endParaRPr>
          </a:p>
        </p:txBody>
      </p:sp>
      <p:sp>
        <p:nvSpPr>
          <p:cNvPr id="6" name="object 5">
            <a:extLst>
              <a:ext uri="{FF2B5EF4-FFF2-40B4-BE49-F238E27FC236}">
                <a16:creationId xmlns:a16="http://schemas.microsoft.com/office/drawing/2014/main" id="{1F51DC3D-AB3E-6B7A-0F7F-F5E8BED6D10A}"/>
              </a:ext>
            </a:extLst>
          </p:cNvPr>
          <p:cNvSpPr/>
          <p:nvPr/>
        </p:nvSpPr>
        <p:spPr>
          <a:xfrm>
            <a:off x="599890" y="1827203"/>
            <a:ext cx="6874798" cy="338274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9" name="object 4">
            <a:extLst>
              <a:ext uri="{FF2B5EF4-FFF2-40B4-BE49-F238E27FC236}">
                <a16:creationId xmlns:a16="http://schemas.microsoft.com/office/drawing/2014/main" id="{791646D3-1DDB-0582-BBCB-C952037F3218}"/>
              </a:ext>
            </a:extLst>
          </p:cNvPr>
          <p:cNvSpPr txBox="1"/>
          <p:nvPr/>
        </p:nvSpPr>
        <p:spPr>
          <a:xfrm>
            <a:off x="8291830" y="2060575"/>
            <a:ext cx="2723515" cy="2186305"/>
          </a:xfrm>
          <a:prstGeom prst="rect">
            <a:avLst/>
          </a:prstGeom>
        </p:spPr>
        <p:txBody>
          <a:bodyPr vert="horz" wrap="square" lIns="0" tIns="38100" rIns="0" bIns="0" rtlCol="0">
            <a:spAutoFit/>
          </a:bodyPr>
          <a:lstStyle/>
          <a:p>
            <a:pPr marL="12700" marR="172085">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calculates</a:t>
            </a:r>
            <a:r>
              <a:rPr sz="2000" spc="-204" dirty="0">
                <a:solidFill>
                  <a:srgbClr val="404040"/>
                </a:solidFill>
                <a:latin typeface="Carlito"/>
                <a:cs typeface="Carlito"/>
              </a:rPr>
              <a:t> </a:t>
            </a:r>
            <a:r>
              <a:rPr sz="2000" dirty="0">
                <a:solidFill>
                  <a:srgbClr val="404040"/>
                </a:solidFill>
                <a:latin typeface="Carlito"/>
                <a:cs typeface="Carlito"/>
              </a:rPr>
              <a:t>the  </a:t>
            </a: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or  </a:t>
            </a:r>
            <a:r>
              <a:rPr sz="2000" dirty="0">
                <a:solidFill>
                  <a:srgbClr val="404040"/>
                </a:solidFill>
                <a:latin typeface="Carlito"/>
                <a:cs typeface="Carlito"/>
              </a:rPr>
              <a:t>launches which </a:t>
            </a:r>
            <a:r>
              <a:rPr sz="2000" spc="-5" dirty="0">
                <a:solidFill>
                  <a:srgbClr val="404040"/>
                </a:solidFill>
                <a:latin typeface="Carlito"/>
                <a:cs typeface="Carlito"/>
              </a:rPr>
              <a:t>used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dirty="0">
                <a:solidFill>
                  <a:srgbClr val="404040"/>
                </a:solidFill>
                <a:latin typeface="Carlito"/>
                <a:cs typeface="Carlito"/>
              </a:rPr>
              <a:t>F9</a:t>
            </a:r>
            <a:r>
              <a:rPr sz="2000" spc="-35" dirty="0">
                <a:solidFill>
                  <a:srgbClr val="404040"/>
                </a:solidFill>
                <a:latin typeface="Carlito"/>
                <a:cs typeface="Carlito"/>
              </a:rPr>
              <a:t> </a:t>
            </a:r>
            <a:r>
              <a:rPr sz="2000" dirty="0">
                <a:solidFill>
                  <a:srgbClr val="404040"/>
                </a:solidFill>
                <a:latin typeface="Carlito"/>
                <a:cs typeface="Carlito"/>
              </a:rPr>
              <a:t>v1.1</a:t>
            </a:r>
            <a:endParaRPr sz="2000">
              <a:latin typeface="Carlito"/>
              <a:cs typeface="Carlito"/>
            </a:endParaRPr>
          </a:p>
          <a:p>
            <a:pPr marL="12700" marR="5080">
              <a:lnSpc>
                <a:spcPct val="91800"/>
              </a:lnSpc>
              <a:spcBef>
                <a:spcPts val="1400"/>
              </a:spcBef>
            </a:pP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F9 1.1 </a:t>
            </a:r>
            <a:r>
              <a:rPr sz="2000" spc="-5" dirty="0">
                <a:solidFill>
                  <a:srgbClr val="404040"/>
                </a:solidFill>
                <a:latin typeface="Carlito"/>
                <a:cs typeface="Carlito"/>
              </a:rPr>
              <a:t>is on </a:t>
            </a:r>
            <a:r>
              <a:rPr sz="2000" dirty="0">
                <a:solidFill>
                  <a:srgbClr val="404040"/>
                </a:solidFill>
                <a:latin typeface="Carlito"/>
                <a:cs typeface="Carlito"/>
              </a:rPr>
              <a:t>the </a:t>
            </a:r>
            <a:r>
              <a:rPr sz="2000" spc="-5" dirty="0">
                <a:solidFill>
                  <a:srgbClr val="404040"/>
                </a:solidFill>
                <a:latin typeface="Carlito"/>
                <a:cs typeface="Carlito"/>
              </a:rPr>
              <a:t>low </a:t>
            </a:r>
            <a:r>
              <a:rPr sz="2000" dirty="0">
                <a:solidFill>
                  <a:srgbClr val="404040"/>
                </a:solidFill>
                <a:latin typeface="Carlito"/>
                <a:cs typeface="Carlito"/>
              </a:rPr>
              <a:t>end</a:t>
            </a:r>
            <a:r>
              <a:rPr sz="2000" spc="-235" dirty="0">
                <a:solidFill>
                  <a:srgbClr val="404040"/>
                </a:solidFill>
                <a:latin typeface="Carlito"/>
                <a:cs typeface="Carlito"/>
              </a:rPr>
              <a:t> </a:t>
            </a:r>
            <a:r>
              <a:rPr sz="2000" spc="-5" dirty="0">
                <a:solidFill>
                  <a:srgbClr val="404040"/>
                </a:solidFill>
                <a:latin typeface="Carlito"/>
                <a:cs typeface="Carlito"/>
              </a:rPr>
              <a:t>of  our </a:t>
            </a:r>
            <a:r>
              <a:rPr sz="2000" spc="-10" dirty="0">
                <a:solidFill>
                  <a:srgbClr val="404040"/>
                </a:solidFill>
                <a:latin typeface="Carlito"/>
                <a:cs typeface="Carlito"/>
              </a:rPr>
              <a:t>payload </a:t>
            </a:r>
            <a:r>
              <a:rPr sz="2000" spc="-5" dirty="0">
                <a:solidFill>
                  <a:srgbClr val="404040"/>
                </a:solidFill>
                <a:latin typeface="Carlito"/>
                <a:cs typeface="Carlito"/>
              </a:rPr>
              <a:t>mass</a:t>
            </a:r>
            <a:r>
              <a:rPr sz="2000" spc="-114" dirty="0">
                <a:solidFill>
                  <a:srgbClr val="404040"/>
                </a:solidFill>
                <a:latin typeface="Carlito"/>
                <a:cs typeface="Carlito"/>
              </a:rPr>
              <a:t> </a:t>
            </a:r>
            <a:r>
              <a:rPr sz="2000" spc="-20" dirty="0">
                <a:solidFill>
                  <a:srgbClr val="404040"/>
                </a:solidFill>
                <a:latin typeface="Carlito"/>
                <a:cs typeface="Carlito"/>
              </a:rPr>
              <a:t>range</a:t>
            </a:r>
            <a:endParaRPr sz="2000">
              <a:latin typeface="Carlito"/>
              <a:cs typeface="Carlito"/>
            </a:endParaRPr>
          </a:p>
        </p:txBody>
      </p:sp>
      <p:sp>
        <p:nvSpPr>
          <p:cNvPr id="10" name="object 5">
            <a:extLst>
              <a:ext uri="{FF2B5EF4-FFF2-40B4-BE49-F238E27FC236}">
                <a16:creationId xmlns:a16="http://schemas.microsoft.com/office/drawing/2014/main" id="{98391648-C96A-2AC4-53B6-EF97680DC8A6}"/>
              </a:ext>
            </a:extLst>
          </p:cNvPr>
          <p:cNvSpPr/>
          <p:nvPr/>
        </p:nvSpPr>
        <p:spPr>
          <a:xfrm>
            <a:off x="1208532" y="2127504"/>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4">
            <a:extLst>
              <a:ext uri="{FF2B5EF4-FFF2-40B4-BE49-F238E27FC236}">
                <a16:creationId xmlns:a16="http://schemas.microsoft.com/office/drawing/2014/main" id="{54039F68-A810-1CFA-E600-831764486774}"/>
              </a:ext>
            </a:extLst>
          </p:cNvPr>
          <p:cNvSpPr txBox="1"/>
          <p:nvPr/>
        </p:nvSpPr>
        <p:spPr>
          <a:xfrm>
            <a:off x="7521067" y="2172462"/>
            <a:ext cx="3239770" cy="2364740"/>
          </a:xfrm>
          <a:prstGeom prst="rect">
            <a:avLst/>
          </a:prstGeom>
        </p:spPr>
        <p:txBody>
          <a:bodyPr vert="horz" wrap="square" lIns="0" tIns="38100" rIns="0" bIns="0" rtlCol="0">
            <a:spAutoFit/>
          </a:bodyPr>
          <a:lstStyle/>
          <a:p>
            <a:pPr marL="12700" marR="135255">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35" dirty="0">
                <a:solidFill>
                  <a:srgbClr val="404040"/>
                </a:solidFill>
                <a:latin typeface="Carlito"/>
                <a:cs typeface="Carlito"/>
              </a:rPr>
              <a:t>first  </a:t>
            </a:r>
            <a:r>
              <a:rPr sz="2000" spc="-5" dirty="0">
                <a:solidFill>
                  <a:srgbClr val="404040"/>
                </a:solidFill>
                <a:latin typeface="Carlito"/>
                <a:cs typeface="Carlito"/>
              </a:rPr>
              <a:t>successful </a:t>
            </a:r>
            <a:r>
              <a:rPr sz="2000" spc="-15" dirty="0">
                <a:solidFill>
                  <a:srgbClr val="404040"/>
                </a:solidFill>
                <a:latin typeface="Carlito"/>
                <a:cs typeface="Carlito"/>
              </a:rPr>
              <a:t>ground </a:t>
            </a:r>
            <a:r>
              <a:rPr sz="2000" spc="-5" dirty="0">
                <a:solidFill>
                  <a:srgbClr val="404040"/>
                </a:solidFill>
                <a:latin typeface="Carlito"/>
                <a:cs typeface="Carlito"/>
              </a:rPr>
              <a:t>pad</a:t>
            </a:r>
            <a:r>
              <a:rPr sz="2000" spc="-145" dirty="0">
                <a:solidFill>
                  <a:srgbClr val="404040"/>
                </a:solidFill>
                <a:latin typeface="Carlito"/>
                <a:cs typeface="Carlito"/>
              </a:rPr>
              <a:t> </a:t>
            </a:r>
            <a:r>
              <a:rPr sz="2000" dirty="0">
                <a:solidFill>
                  <a:srgbClr val="404040"/>
                </a:solidFill>
                <a:latin typeface="Carlito"/>
                <a:cs typeface="Carlito"/>
              </a:rPr>
              <a:t>landing  </a:t>
            </a:r>
            <a:r>
              <a:rPr sz="2000" spc="-25" dirty="0">
                <a:solidFill>
                  <a:srgbClr val="404040"/>
                </a:solidFill>
                <a:latin typeface="Carlito"/>
                <a:cs typeface="Carlito"/>
              </a:rPr>
              <a:t>date.</a:t>
            </a:r>
            <a:endParaRPr sz="2000">
              <a:latin typeface="Carlito"/>
              <a:cs typeface="Carlito"/>
            </a:endParaRPr>
          </a:p>
          <a:p>
            <a:pPr marL="12700">
              <a:lnSpc>
                <a:spcPts val="2300"/>
              </a:lnSpc>
              <a:spcBef>
                <a:spcPts val="1200"/>
              </a:spcBef>
            </a:pPr>
            <a:r>
              <a:rPr sz="2000" spc="-35" dirty="0">
                <a:solidFill>
                  <a:srgbClr val="404040"/>
                </a:solidFill>
                <a:latin typeface="Carlito"/>
                <a:cs typeface="Carlito"/>
              </a:rPr>
              <a:t>First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a:t>
            </a:r>
            <a:r>
              <a:rPr sz="2000" spc="-75" dirty="0">
                <a:solidFill>
                  <a:srgbClr val="404040"/>
                </a:solidFill>
                <a:latin typeface="Carlito"/>
                <a:cs typeface="Carlito"/>
              </a:rPr>
              <a:t> </a:t>
            </a:r>
            <a:r>
              <a:rPr sz="2000" spc="-5" dirty="0">
                <a:solidFill>
                  <a:srgbClr val="404040"/>
                </a:solidFill>
                <a:latin typeface="Carlito"/>
                <a:cs typeface="Carlito"/>
              </a:rPr>
              <a:t>wasn’t</a:t>
            </a:r>
            <a:endParaRPr sz="2000">
              <a:latin typeface="Carlito"/>
              <a:cs typeface="Carlito"/>
            </a:endParaRPr>
          </a:p>
          <a:p>
            <a:pPr marL="12700">
              <a:lnSpc>
                <a:spcPts val="2300"/>
              </a:lnSpc>
            </a:pPr>
            <a:r>
              <a:rPr sz="2000" spc="-5" dirty="0">
                <a:solidFill>
                  <a:srgbClr val="404040"/>
                </a:solidFill>
                <a:latin typeface="Carlito"/>
                <a:cs typeface="Carlito"/>
              </a:rPr>
              <a:t>until </a:t>
            </a:r>
            <a:r>
              <a:rPr sz="2000" dirty="0">
                <a:solidFill>
                  <a:srgbClr val="404040"/>
                </a:solidFill>
                <a:latin typeface="Carlito"/>
                <a:cs typeface="Carlito"/>
              </a:rPr>
              <a:t>the end </a:t>
            </a:r>
            <a:r>
              <a:rPr sz="2000" spc="-5" dirty="0">
                <a:solidFill>
                  <a:srgbClr val="404040"/>
                </a:solidFill>
                <a:latin typeface="Carlito"/>
                <a:cs typeface="Carlito"/>
              </a:rPr>
              <a:t>of</a:t>
            </a:r>
            <a:r>
              <a:rPr sz="2000" spc="-105" dirty="0">
                <a:solidFill>
                  <a:srgbClr val="404040"/>
                </a:solidFill>
                <a:latin typeface="Carlito"/>
                <a:cs typeface="Carlito"/>
              </a:rPr>
              <a:t> </a:t>
            </a:r>
            <a:r>
              <a:rPr sz="2000" dirty="0">
                <a:solidFill>
                  <a:srgbClr val="404040"/>
                </a:solidFill>
                <a:latin typeface="Carlito"/>
                <a:cs typeface="Carlito"/>
              </a:rPr>
              <a:t>2015.</a:t>
            </a:r>
            <a:endParaRPr sz="2000">
              <a:latin typeface="Carlito"/>
              <a:cs typeface="Carlito"/>
            </a:endParaRPr>
          </a:p>
          <a:p>
            <a:pPr marL="12700">
              <a:lnSpc>
                <a:spcPts val="2305"/>
              </a:lnSpc>
              <a:spcBef>
                <a:spcPts val="1200"/>
              </a:spcBef>
            </a:pP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70" dirty="0">
                <a:solidFill>
                  <a:srgbClr val="404040"/>
                </a:solidFill>
                <a:latin typeface="Carlito"/>
                <a:cs typeface="Carlito"/>
              </a:rPr>
              <a:t> </a:t>
            </a:r>
            <a:r>
              <a:rPr sz="2000" spc="-20" dirty="0">
                <a:solidFill>
                  <a:srgbClr val="404040"/>
                </a:solidFill>
                <a:latin typeface="Carlito"/>
                <a:cs typeface="Carlito"/>
              </a:rPr>
              <a:t>general</a:t>
            </a:r>
            <a:endParaRPr sz="2000">
              <a:latin typeface="Carlito"/>
              <a:cs typeface="Carlito"/>
            </a:endParaRPr>
          </a:p>
          <a:p>
            <a:pPr marL="12700">
              <a:lnSpc>
                <a:spcPts val="2305"/>
              </a:lnSpc>
            </a:pPr>
            <a:r>
              <a:rPr sz="2000" dirty="0">
                <a:solidFill>
                  <a:srgbClr val="404040"/>
                </a:solidFill>
                <a:latin typeface="Carlito"/>
                <a:cs typeface="Carlito"/>
              </a:rPr>
              <a:t>appear </a:t>
            </a:r>
            <a:r>
              <a:rPr sz="2000" spc="-20" dirty="0">
                <a:solidFill>
                  <a:srgbClr val="404040"/>
                </a:solidFill>
                <a:latin typeface="Carlito"/>
                <a:cs typeface="Carlito"/>
              </a:rPr>
              <a:t>starting</a:t>
            </a:r>
            <a:r>
              <a:rPr sz="2000" spc="-5" dirty="0">
                <a:solidFill>
                  <a:srgbClr val="404040"/>
                </a:solidFill>
                <a:latin typeface="Carlito"/>
                <a:cs typeface="Carlito"/>
              </a:rPr>
              <a:t> </a:t>
            </a:r>
            <a:r>
              <a:rPr sz="2000" dirty="0">
                <a:solidFill>
                  <a:srgbClr val="404040"/>
                </a:solidFill>
                <a:latin typeface="Carlito"/>
                <a:cs typeface="Carlito"/>
              </a:rPr>
              <a:t>2014.</a:t>
            </a:r>
            <a:endParaRPr sz="2000">
              <a:latin typeface="Carlito"/>
              <a:cs typeface="Carlito"/>
            </a:endParaRPr>
          </a:p>
        </p:txBody>
      </p:sp>
      <p:sp>
        <p:nvSpPr>
          <p:cNvPr id="6" name="object 5">
            <a:extLst>
              <a:ext uri="{FF2B5EF4-FFF2-40B4-BE49-F238E27FC236}">
                <a16:creationId xmlns:a16="http://schemas.microsoft.com/office/drawing/2014/main" id="{2C581521-1968-95CE-1A5E-C78736CA6C82}"/>
              </a:ext>
            </a:extLst>
          </p:cNvPr>
          <p:cNvSpPr/>
          <p:nvPr/>
        </p:nvSpPr>
        <p:spPr>
          <a:xfrm>
            <a:off x="1153667" y="2223516"/>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5">
            <a:extLst>
              <a:ext uri="{FF2B5EF4-FFF2-40B4-BE49-F238E27FC236}">
                <a16:creationId xmlns:a16="http://schemas.microsoft.com/office/drawing/2014/main" id="{1EB2FD8D-9862-C0EC-7286-A23F9EB799EC}"/>
              </a:ext>
            </a:extLst>
          </p:cNvPr>
          <p:cNvSpPr/>
          <p:nvPr/>
        </p:nvSpPr>
        <p:spPr>
          <a:xfrm>
            <a:off x="838200" y="2183892"/>
            <a:ext cx="6886956" cy="2638043"/>
          </a:xfrm>
          <a:prstGeom prst="rect">
            <a:avLst/>
          </a:prstGeom>
          <a:blipFill>
            <a:blip r:embed="rId3" cstate="print"/>
            <a:stretch>
              <a:fillRect/>
            </a:stretch>
          </a:blipFill>
        </p:spPr>
        <p:txBody>
          <a:bodyPr wrap="square" lIns="0" tIns="0" rIns="0" bIns="0" rtlCol="0"/>
          <a:lstStyle/>
          <a:p>
            <a:endParaRPr/>
          </a:p>
        </p:txBody>
      </p:sp>
      <p:sp>
        <p:nvSpPr>
          <p:cNvPr id="3" name="object 4">
            <a:extLst>
              <a:ext uri="{FF2B5EF4-FFF2-40B4-BE49-F238E27FC236}">
                <a16:creationId xmlns:a16="http://schemas.microsoft.com/office/drawing/2014/main" id="{F84ED8E9-6BE1-B5FA-68A8-05F3097FE2BE}"/>
              </a:ext>
            </a:extLst>
          </p:cNvPr>
          <p:cNvSpPr txBox="1"/>
          <p:nvPr/>
        </p:nvSpPr>
        <p:spPr>
          <a:xfrm>
            <a:off x="7904226" y="2630170"/>
            <a:ext cx="3121025" cy="1449705"/>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four  booster </a:t>
            </a:r>
            <a:r>
              <a:rPr sz="2000" spc="-25" dirty="0">
                <a:solidFill>
                  <a:srgbClr val="404040"/>
                </a:solidFill>
                <a:latin typeface="Carlito"/>
                <a:cs typeface="Carlito"/>
              </a:rPr>
              <a:t>versions </a:t>
            </a:r>
            <a:r>
              <a:rPr sz="2000" spc="-5" dirty="0">
                <a:solidFill>
                  <a:srgbClr val="404040"/>
                </a:solidFill>
                <a:latin typeface="Carlito"/>
                <a:cs typeface="Carlito"/>
              </a:rPr>
              <a:t>that had  successful </a:t>
            </a:r>
            <a:r>
              <a:rPr sz="2000" spc="-20" dirty="0">
                <a:solidFill>
                  <a:srgbClr val="404040"/>
                </a:solidFill>
                <a:latin typeface="Carlito"/>
                <a:cs typeface="Carlito"/>
              </a:rPr>
              <a:t>drone </a:t>
            </a:r>
            <a:r>
              <a:rPr sz="2000" spc="-5" dirty="0">
                <a:solidFill>
                  <a:srgbClr val="404040"/>
                </a:solidFill>
                <a:latin typeface="Carlito"/>
                <a:cs typeface="Carlito"/>
              </a:rPr>
              <a:t>ship</a:t>
            </a:r>
            <a:r>
              <a:rPr sz="2000" spc="-100" dirty="0">
                <a:solidFill>
                  <a:srgbClr val="404040"/>
                </a:solidFill>
                <a:latin typeface="Carlito"/>
                <a:cs typeface="Carlito"/>
              </a:rPr>
              <a:t> </a:t>
            </a:r>
            <a:r>
              <a:rPr sz="2000" dirty="0">
                <a:solidFill>
                  <a:srgbClr val="404040"/>
                </a:solidFill>
                <a:latin typeface="Carlito"/>
                <a:cs typeface="Carlito"/>
              </a:rPr>
              <a:t>landings  and a </a:t>
            </a:r>
            <a:r>
              <a:rPr sz="2000" spc="-5" dirty="0">
                <a:solidFill>
                  <a:srgbClr val="404040"/>
                </a:solidFill>
                <a:latin typeface="Carlito"/>
                <a:cs typeface="Carlito"/>
              </a:rPr>
              <a:t>payload mass between  </a:t>
            </a:r>
            <a:r>
              <a:rPr sz="2000" dirty="0">
                <a:solidFill>
                  <a:srgbClr val="404040"/>
                </a:solidFill>
                <a:latin typeface="Carlito"/>
                <a:cs typeface="Carlito"/>
              </a:rPr>
              <a:t>4000 and 6000</a:t>
            </a:r>
            <a:r>
              <a:rPr sz="2000" spc="-165" dirty="0">
                <a:solidFill>
                  <a:srgbClr val="404040"/>
                </a:solidFill>
                <a:latin typeface="Carlito"/>
                <a:cs typeface="Carlito"/>
              </a:rPr>
              <a:t> </a:t>
            </a:r>
            <a:r>
              <a:rPr sz="2000" spc="-25" dirty="0">
                <a:solidFill>
                  <a:srgbClr val="404040"/>
                </a:solidFill>
                <a:latin typeface="Carlito"/>
                <a:cs typeface="Carlito"/>
              </a:rPr>
              <a:t>noninclusively.</a:t>
            </a:r>
            <a:endParaRPr sz="2000" dirty="0">
              <a:latin typeface="Carlito"/>
              <a:cs typeface="Carlito"/>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50559" y="1709309"/>
            <a:ext cx="11023990" cy="418112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GB" sz="1900" dirty="0">
                <a:solidFill>
                  <a:schemeClr val="accent3">
                    <a:lumMod val="25000"/>
                  </a:schemeClr>
                </a:solidFill>
                <a:latin typeface="Abadi" panose="020B0604020104020204" pitchFamily="34" charset="0"/>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GB" sz="1900" dirty="0" err="1">
                <a:solidFill>
                  <a:schemeClr val="accent3">
                    <a:lumMod val="25000"/>
                  </a:schemeClr>
                </a:solidFill>
                <a:latin typeface="Abadi" panose="020B0604020104020204" pitchFamily="34" charset="0"/>
              </a:rPr>
              <a:t>GridSearchCV</a:t>
            </a:r>
            <a:r>
              <a:rPr lang="en-GB" sz="1900" dirty="0">
                <a:solidFill>
                  <a:schemeClr val="accent3">
                    <a:lumMod val="25000"/>
                  </a:schemeClr>
                </a:solidFill>
                <a:latin typeface="Abadi" panose="020B0604020104020204" pitchFamily="34" charset="0"/>
              </a:rPr>
              <a:t> to find best parameters for machine learning  models. Visualize accuracy score of all models.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GB" sz="1900" dirty="0">
                <a:solidFill>
                  <a:schemeClr val="accent3">
                    <a:lumMod val="25000"/>
                  </a:schemeClr>
                </a:solidFill>
                <a:latin typeface="Abadi" panose="020B0604020104020204" pitchFamily="34" charset="0"/>
              </a:rPr>
              <a:t>Four machine learning models were produced: Logistic Regression, Support Vector  Machine, Decision Tree Classifier, and K Nearest </a:t>
            </a:r>
            <a:r>
              <a:rPr lang="en-GB" sz="1900" dirty="0" err="1">
                <a:solidFill>
                  <a:schemeClr val="accent3">
                    <a:lumMod val="25000"/>
                  </a:schemeClr>
                </a:solidFill>
                <a:latin typeface="Abadi" panose="020B0604020104020204" pitchFamily="34" charset="0"/>
              </a:rPr>
              <a:t>Neighbors</a:t>
            </a:r>
            <a:r>
              <a:rPr lang="en-GB" sz="1900" dirty="0">
                <a:solidFill>
                  <a:schemeClr val="accent3">
                    <a:lumMod val="25000"/>
                  </a:schemeClr>
                </a:solidFill>
                <a:latin typeface="Abadi" panose="020B0604020104020204" pitchFamily="34" charset="0"/>
              </a:rPr>
              <a:t>. All produced similar results  with accuracy rate of about 83.33%. All models over predicted successful landings. More  data is needed for better model determination and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object 4">
            <a:extLst>
              <a:ext uri="{FF2B5EF4-FFF2-40B4-BE49-F238E27FC236}">
                <a16:creationId xmlns:a16="http://schemas.microsoft.com/office/drawing/2014/main" id="{ECE60A66-9DB9-5189-CDA9-E2970E8939CF}"/>
              </a:ext>
            </a:extLst>
          </p:cNvPr>
          <p:cNvSpPr txBox="1"/>
          <p:nvPr/>
        </p:nvSpPr>
        <p:spPr>
          <a:xfrm>
            <a:off x="7211694" y="2030983"/>
            <a:ext cx="3716020" cy="3379470"/>
          </a:xfrm>
          <a:prstGeom prst="rect">
            <a:avLst/>
          </a:prstGeom>
        </p:spPr>
        <p:txBody>
          <a:bodyPr vert="horz" wrap="square" lIns="0" tIns="13335" rIns="0" bIns="0" rtlCol="0">
            <a:spAutoFit/>
          </a:bodyPr>
          <a:lstStyle/>
          <a:p>
            <a:pPr marL="12700">
              <a:lnSpc>
                <a:spcPts val="2305"/>
              </a:lnSpc>
              <a:spcBef>
                <a:spcPts val="10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15" dirty="0">
                <a:solidFill>
                  <a:srgbClr val="404040"/>
                </a:solidFill>
                <a:latin typeface="Carlito"/>
                <a:cs typeface="Carlito"/>
              </a:rPr>
              <a:t>count </a:t>
            </a:r>
            <a:r>
              <a:rPr sz="2000" spc="-5" dirty="0">
                <a:solidFill>
                  <a:srgbClr val="404040"/>
                </a:solidFill>
                <a:latin typeface="Carlito"/>
                <a:cs typeface="Carlito"/>
              </a:rPr>
              <a:t>of</a:t>
            </a:r>
            <a:r>
              <a:rPr sz="2000" spc="-140" dirty="0">
                <a:solidFill>
                  <a:srgbClr val="404040"/>
                </a:solidFill>
                <a:latin typeface="Carlito"/>
                <a:cs typeface="Carlito"/>
              </a:rPr>
              <a:t> </a:t>
            </a:r>
            <a:r>
              <a:rPr sz="2000" dirty="0">
                <a:solidFill>
                  <a:srgbClr val="404040"/>
                </a:solidFill>
                <a:latin typeface="Carlito"/>
                <a:cs typeface="Carlito"/>
              </a:rPr>
              <a:t>each</a:t>
            </a:r>
            <a:endParaRPr sz="2000">
              <a:latin typeface="Carlito"/>
              <a:cs typeface="Carlito"/>
            </a:endParaRPr>
          </a:p>
          <a:p>
            <a:pPr marL="12700">
              <a:lnSpc>
                <a:spcPts val="2305"/>
              </a:lnSpc>
            </a:pPr>
            <a:r>
              <a:rPr sz="2000" spc="-5" dirty="0">
                <a:solidFill>
                  <a:srgbClr val="404040"/>
                </a:solidFill>
                <a:latin typeface="Carlito"/>
                <a:cs typeface="Carlito"/>
              </a:rPr>
              <a:t>mission</a:t>
            </a:r>
            <a:r>
              <a:rPr sz="2000" spc="-10" dirty="0">
                <a:solidFill>
                  <a:srgbClr val="404040"/>
                </a:solidFill>
                <a:latin typeface="Carlito"/>
                <a:cs typeface="Carlito"/>
              </a:rPr>
              <a:t> </a:t>
            </a:r>
            <a:r>
              <a:rPr sz="2000" spc="-15" dirty="0">
                <a:solidFill>
                  <a:srgbClr val="404040"/>
                </a:solidFill>
                <a:latin typeface="Carlito"/>
                <a:cs typeface="Carlito"/>
              </a:rPr>
              <a:t>outcome.</a:t>
            </a:r>
            <a:endParaRPr sz="2000">
              <a:latin typeface="Carlito"/>
              <a:cs typeface="Carlito"/>
            </a:endParaRPr>
          </a:p>
          <a:p>
            <a:pPr marL="12700" marR="83820">
              <a:lnSpc>
                <a:spcPts val="2200"/>
              </a:lnSpc>
              <a:spcBef>
                <a:spcPts val="1440"/>
              </a:spcBef>
            </a:pPr>
            <a:r>
              <a:rPr sz="2000" dirty="0">
                <a:solidFill>
                  <a:srgbClr val="404040"/>
                </a:solidFill>
                <a:latin typeface="Carlito"/>
                <a:cs typeface="Carlito"/>
              </a:rPr>
              <a:t>SpaceX </a:t>
            </a:r>
            <a:r>
              <a:rPr sz="2000" spc="-5" dirty="0">
                <a:solidFill>
                  <a:srgbClr val="404040"/>
                </a:solidFill>
                <a:latin typeface="Carlito"/>
                <a:cs typeface="Carlito"/>
              </a:rPr>
              <a:t>appears </a:t>
            </a:r>
            <a:r>
              <a:rPr sz="2000" spc="-20" dirty="0">
                <a:solidFill>
                  <a:srgbClr val="404040"/>
                </a:solidFill>
                <a:latin typeface="Carlito"/>
                <a:cs typeface="Carlito"/>
              </a:rPr>
              <a:t>to </a:t>
            </a:r>
            <a:r>
              <a:rPr sz="2000" spc="-5" dirty="0">
                <a:solidFill>
                  <a:srgbClr val="404040"/>
                </a:solidFill>
                <a:latin typeface="Carlito"/>
                <a:cs typeface="Carlito"/>
              </a:rPr>
              <a:t>achieve </a:t>
            </a:r>
            <a:r>
              <a:rPr sz="2000" dirty="0">
                <a:solidFill>
                  <a:srgbClr val="404040"/>
                </a:solidFill>
                <a:latin typeface="Carlito"/>
                <a:cs typeface="Carlito"/>
              </a:rPr>
              <a:t>its  </a:t>
            </a:r>
            <a:r>
              <a:rPr sz="2000" spc="-5" dirty="0">
                <a:solidFill>
                  <a:srgbClr val="404040"/>
                </a:solidFill>
                <a:latin typeface="Carlito"/>
                <a:cs typeface="Carlito"/>
              </a:rPr>
              <a:t>mission </a:t>
            </a:r>
            <a:r>
              <a:rPr sz="2000" spc="-20" dirty="0">
                <a:solidFill>
                  <a:srgbClr val="404040"/>
                </a:solidFill>
                <a:latin typeface="Carlito"/>
                <a:cs typeface="Carlito"/>
              </a:rPr>
              <a:t>outcome </a:t>
            </a:r>
            <a:r>
              <a:rPr sz="2000" spc="-5" dirty="0">
                <a:solidFill>
                  <a:srgbClr val="404040"/>
                </a:solidFill>
                <a:latin typeface="Carlito"/>
                <a:cs typeface="Carlito"/>
              </a:rPr>
              <a:t>nearly </a:t>
            </a:r>
            <a:r>
              <a:rPr sz="2000" dirty="0">
                <a:solidFill>
                  <a:srgbClr val="404040"/>
                </a:solidFill>
                <a:latin typeface="Carlito"/>
                <a:cs typeface="Carlito"/>
              </a:rPr>
              <a:t>99% </a:t>
            </a:r>
            <a:r>
              <a:rPr sz="2000" spc="-5" dirty="0">
                <a:solidFill>
                  <a:srgbClr val="404040"/>
                </a:solidFill>
                <a:latin typeface="Carlito"/>
                <a:cs typeface="Carlito"/>
              </a:rPr>
              <a:t>of</a:t>
            </a:r>
            <a:r>
              <a:rPr sz="2000" spc="-100" dirty="0">
                <a:solidFill>
                  <a:srgbClr val="404040"/>
                </a:solidFill>
                <a:latin typeface="Carlito"/>
                <a:cs typeface="Carlito"/>
              </a:rPr>
              <a:t> </a:t>
            </a:r>
            <a:r>
              <a:rPr sz="2000" dirty="0">
                <a:solidFill>
                  <a:srgbClr val="404040"/>
                </a:solidFill>
                <a:latin typeface="Carlito"/>
                <a:cs typeface="Carlito"/>
              </a:rPr>
              <a:t>the  </a:t>
            </a:r>
            <a:r>
              <a:rPr sz="2000" spc="-5" dirty="0">
                <a:solidFill>
                  <a:srgbClr val="404040"/>
                </a:solidFill>
                <a:latin typeface="Carlito"/>
                <a:cs typeface="Carlito"/>
              </a:rPr>
              <a:t>time.</a:t>
            </a:r>
            <a:endParaRPr sz="2000">
              <a:latin typeface="Carlito"/>
              <a:cs typeface="Carlito"/>
            </a:endParaRPr>
          </a:p>
          <a:p>
            <a:pPr marL="12700">
              <a:lnSpc>
                <a:spcPts val="2305"/>
              </a:lnSpc>
              <a:spcBef>
                <a:spcPts val="1150"/>
              </a:spcBef>
            </a:pPr>
            <a:r>
              <a:rPr sz="2000" spc="-5" dirty="0">
                <a:solidFill>
                  <a:srgbClr val="404040"/>
                </a:solidFill>
                <a:latin typeface="Carlito"/>
                <a:cs typeface="Carlito"/>
              </a:rPr>
              <a:t>This </a:t>
            </a:r>
            <a:r>
              <a:rPr sz="2000" dirty="0">
                <a:solidFill>
                  <a:srgbClr val="404040"/>
                </a:solidFill>
                <a:latin typeface="Carlito"/>
                <a:cs typeface="Carlito"/>
              </a:rPr>
              <a:t>means </a:t>
            </a:r>
            <a:r>
              <a:rPr sz="2000" spc="-5" dirty="0">
                <a:solidFill>
                  <a:srgbClr val="404040"/>
                </a:solidFill>
                <a:latin typeface="Carlito"/>
                <a:cs typeface="Carlito"/>
              </a:rPr>
              <a:t>that </a:t>
            </a:r>
            <a:r>
              <a:rPr sz="2000" spc="-20" dirty="0">
                <a:solidFill>
                  <a:srgbClr val="404040"/>
                </a:solidFill>
                <a:latin typeface="Carlito"/>
                <a:cs typeface="Carlito"/>
              </a:rPr>
              <a:t>most </a:t>
            </a:r>
            <a:r>
              <a:rPr sz="2000" dirty="0">
                <a:solidFill>
                  <a:srgbClr val="404040"/>
                </a:solidFill>
                <a:latin typeface="Carlito"/>
                <a:cs typeface="Carlito"/>
              </a:rPr>
              <a:t>of the</a:t>
            </a:r>
            <a:r>
              <a:rPr sz="2000" spc="-85" dirty="0">
                <a:solidFill>
                  <a:srgbClr val="404040"/>
                </a:solidFill>
                <a:latin typeface="Carlito"/>
                <a:cs typeface="Carlito"/>
              </a:rPr>
              <a:t> </a:t>
            </a:r>
            <a:r>
              <a:rPr sz="2000" spc="-5" dirty="0">
                <a:solidFill>
                  <a:srgbClr val="404040"/>
                </a:solidFill>
                <a:latin typeface="Carlito"/>
                <a:cs typeface="Carlito"/>
              </a:rPr>
              <a:t>landing</a:t>
            </a:r>
            <a:endParaRPr sz="2000">
              <a:latin typeface="Carlito"/>
              <a:cs typeface="Carlito"/>
            </a:endParaRPr>
          </a:p>
          <a:p>
            <a:pPr marL="12700">
              <a:lnSpc>
                <a:spcPts val="2305"/>
              </a:lnSpc>
            </a:pPr>
            <a:r>
              <a:rPr sz="2000" spc="-20" dirty="0">
                <a:solidFill>
                  <a:srgbClr val="404040"/>
                </a:solidFill>
                <a:latin typeface="Carlito"/>
                <a:cs typeface="Carlito"/>
              </a:rPr>
              <a:t>failures are</a:t>
            </a:r>
            <a:r>
              <a:rPr sz="2000" spc="40" dirty="0">
                <a:solidFill>
                  <a:srgbClr val="404040"/>
                </a:solidFill>
                <a:latin typeface="Carlito"/>
                <a:cs typeface="Carlito"/>
              </a:rPr>
              <a:t> </a:t>
            </a:r>
            <a:r>
              <a:rPr sz="2000" spc="-5" dirty="0">
                <a:solidFill>
                  <a:srgbClr val="404040"/>
                </a:solidFill>
                <a:latin typeface="Carlito"/>
                <a:cs typeface="Carlito"/>
              </a:rPr>
              <a:t>intended.</a:t>
            </a:r>
            <a:endParaRPr sz="2000">
              <a:latin typeface="Carlito"/>
              <a:cs typeface="Carlito"/>
            </a:endParaRPr>
          </a:p>
          <a:p>
            <a:pPr marL="12700" marR="337185">
              <a:lnSpc>
                <a:spcPts val="2200"/>
              </a:lnSpc>
              <a:spcBef>
                <a:spcPts val="1440"/>
              </a:spcBef>
            </a:pPr>
            <a:r>
              <a:rPr sz="2000" spc="-40" dirty="0">
                <a:solidFill>
                  <a:srgbClr val="404040"/>
                </a:solidFill>
                <a:latin typeface="Carlito"/>
                <a:cs typeface="Carlito"/>
              </a:rPr>
              <a:t>Interestingly, </a:t>
            </a:r>
            <a:r>
              <a:rPr sz="2000" spc="-5" dirty="0">
                <a:solidFill>
                  <a:srgbClr val="404040"/>
                </a:solidFill>
                <a:latin typeface="Carlito"/>
                <a:cs typeface="Carlito"/>
              </a:rPr>
              <a:t>one </a:t>
            </a:r>
            <a:r>
              <a:rPr sz="2000" dirty="0">
                <a:solidFill>
                  <a:srgbClr val="404040"/>
                </a:solidFill>
                <a:latin typeface="Carlito"/>
                <a:cs typeface="Carlito"/>
              </a:rPr>
              <a:t>launch </a:t>
            </a:r>
            <a:r>
              <a:rPr sz="2000" spc="-5" dirty="0">
                <a:solidFill>
                  <a:srgbClr val="404040"/>
                </a:solidFill>
                <a:latin typeface="Carlito"/>
                <a:cs typeface="Carlito"/>
              </a:rPr>
              <a:t>has </a:t>
            </a:r>
            <a:r>
              <a:rPr sz="2000" dirty="0">
                <a:solidFill>
                  <a:srgbClr val="404040"/>
                </a:solidFill>
                <a:latin typeface="Carlito"/>
                <a:cs typeface="Carlito"/>
              </a:rPr>
              <a:t>an  unclear </a:t>
            </a:r>
            <a:r>
              <a:rPr sz="2000" spc="-10" dirty="0">
                <a:solidFill>
                  <a:srgbClr val="404040"/>
                </a:solidFill>
                <a:latin typeface="Carlito"/>
                <a:cs typeface="Carlito"/>
              </a:rPr>
              <a:t>payload </a:t>
            </a:r>
            <a:r>
              <a:rPr sz="2000" spc="-25" dirty="0">
                <a:solidFill>
                  <a:srgbClr val="404040"/>
                </a:solidFill>
                <a:latin typeface="Carlito"/>
                <a:cs typeface="Carlito"/>
              </a:rPr>
              <a:t>status </a:t>
            </a:r>
            <a:r>
              <a:rPr sz="2000" dirty="0">
                <a:solidFill>
                  <a:srgbClr val="404040"/>
                </a:solidFill>
                <a:latin typeface="Carlito"/>
                <a:cs typeface="Carlito"/>
              </a:rPr>
              <a:t>and  </a:t>
            </a:r>
            <a:r>
              <a:rPr sz="2000" spc="-20" dirty="0">
                <a:solidFill>
                  <a:srgbClr val="404040"/>
                </a:solidFill>
                <a:latin typeface="Carlito"/>
                <a:cs typeface="Carlito"/>
              </a:rPr>
              <a:t>unfortunately </a:t>
            </a:r>
            <a:r>
              <a:rPr sz="2000" spc="-5" dirty="0">
                <a:solidFill>
                  <a:srgbClr val="404040"/>
                </a:solidFill>
                <a:latin typeface="Carlito"/>
                <a:cs typeface="Carlito"/>
              </a:rPr>
              <a:t>one </a:t>
            </a:r>
            <a:r>
              <a:rPr sz="2000" spc="-20" dirty="0">
                <a:solidFill>
                  <a:srgbClr val="404040"/>
                </a:solidFill>
                <a:latin typeface="Carlito"/>
                <a:cs typeface="Carlito"/>
              </a:rPr>
              <a:t>failed </a:t>
            </a:r>
            <a:r>
              <a:rPr sz="2000" spc="-5" dirty="0">
                <a:solidFill>
                  <a:srgbClr val="404040"/>
                </a:solidFill>
                <a:latin typeface="Carlito"/>
                <a:cs typeface="Carlito"/>
              </a:rPr>
              <a:t>in</a:t>
            </a:r>
            <a:r>
              <a:rPr sz="2000" spc="-40" dirty="0">
                <a:solidFill>
                  <a:srgbClr val="404040"/>
                </a:solidFill>
                <a:latin typeface="Carlito"/>
                <a:cs typeface="Carlito"/>
              </a:rPr>
              <a:t> </a:t>
            </a:r>
            <a:r>
              <a:rPr sz="2000" spc="-15" dirty="0">
                <a:solidFill>
                  <a:srgbClr val="404040"/>
                </a:solidFill>
                <a:latin typeface="Carlito"/>
                <a:cs typeface="Carlito"/>
              </a:rPr>
              <a:t>flight.</a:t>
            </a:r>
            <a:endParaRPr sz="2000">
              <a:latin typeface="Carlito"/>
              <a:cs typeface="Carlito"/>
            </a:endParaRPr>
          </a:p>
        </p:txBody>
      </p:sp>
      <p:sp>
        <p:nvSpPr>
          <p:cNvPr id="6" name="object 5">
            <a:extLst>
              <a:ext uri="{FF2B5EF4-FFF2-40B4-BE49-F238E27FC236}">
                <a16:creationId xmlns:a16="http://schemas.microsoft.com/office/drawing/2014/main" id="{094A0203-C56B-63F0-5933-0911DB45829F}"/>
              </a:ext>
            </a:extLst>
          </p:cNvPr>
          <p:cNvSpPr/>
          <p:nvPr/>
        </p:nvSpPr>
        <p:spPr>
          <a:xfrm>
            <a:off x="1289303" y="2026920"/>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object 2">
            <a:extLst>
              <a:ext uri="{FF2B5EF4-FFF2-40B4-BE49-F238E27FC236}">
                <a16:creationId xmlns:a16="http://schemas.microsoft.com/office/drawing/2014/main" id="{706626E7-58C8-B7AA-A787-AEEE1C85D19C}"/>
              </a:ext>
            </a:extLst>
          </p:cNvPr>
          <p:cNvSpPr/>
          <p:nvPr/>
        </p:nvSpPr>
        <p:spPr>
          <a:xfrm>
            <a:off x="689102" y="1481083"/>
            <a:ext cx="6137000" cy="4946128"/>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00C17F7B-D267-93A8-B2C1-E45A1E5362AE}"/>
              </a:ext>
            </a:extLst>
          </p:cNvPr>
          <p:cNvSpPr txBox="1"/>
          <p:nvPr/>
        </p:nvSpPr>
        <p:spPr>
          <a:xfrm>
            <a:off x="6986778" y="2105609"/>
            <a:ext cx="4516120" cy="2354580"/>
          </a:xfrm>
          <a:prstGeom prst="rect">
            <a:avLst/>
          </a:prstGeom>
        </p:spPr>
        <p:txBody>
          <a:bodyPr vert="horz" wrap="square" lIns="0" tIns="43180" rIns="0" bIns="0" rtlCol="0">
            <a:spAutoFit/>
          </a:bodyPr>
          <a:lstStyle/>
          <a:p>
            <a:pPr marL="12700" marR="5080">
              <a:lnSpc>
                <a:spcPct val="901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5" dirty="0">
                <a:solidFill>
                  <a:srgbClr val="404040"/>
                </a:solidFill>
                <a:latin typeface="Carlito"/>
                <a:cs typeface="Carlito"/>
              </a:rPr>
              <a:t>that  carried </a:t>
            </a:r>
            <a:r>
              <a:rPr sz="2000" dirty="0">
                <a:solidFill>
                  <a:srgbClr val="404040"/>
                </a:solidFill>
                <a:latin typeface="Carlito"/>
                <a:cs typeface="Carlito"/>
              </a:rPr>
              <a:t>the </a:t>
            </a:r>
            <a:r>
              <a:rPr sz="2000" spc="-5" dirty="0">
                <a:solidFill>
                  <a:srgbClr val="404040"/>
                </a:solidFill>
                <a:latin typeface="Carlito"/>
                <a:cs typeface="Carlito"/>
              </a:rPr>
              <a:t>highest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15600  kg.</a:t>
            </a:r>
            <a:endParaRPr sz="2000" dirty="0">
              <a:latin typeface="Carlito"/>
              <a:cs typeface="Carlito"/>
            </a:endParaRPr>
          </a:p>
          <a:p>
            <a:pPr marL="12700" marR="71120">
              <a:lnSpc>
                <a:spcPts val="2200"/>
              </a:lnSpc>
              <a:spcBef>
                <a:spcPts val="1440"/>
              </a:spcBef>
            </a:pPr>
            <a:r>
              <a:rPr sz="2000" spc="-5" dirty="0">
                <a:solidFill>
                  <a:srgbClr val="404040"/>
                </a:solidFill>
                <a:latin typeface="Carlito"/>
                <a:cs typeface="Carlito"/>
              </a:rPr>
              <a:t>These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spc="-5" dirty="0">
                <a:solidFill>
                  <a:srgbClr val="404040"/>
                </a:solidFill>
                <a:latin typeface="Carlito"/>
                <a:cs typeface="Carlito"/>
              </a:rPr>
              <a:t>similar </a:t>
            </a:r>
            <a:r>
              <a:rPr sz="2000" dirty="0">
                <a:solidFill>
                  <a:srgbClr val="404040"/>
                </a:solidFill>
                <a:latin typeface="Carlito"/>
                <a:cs typeface="Carlito"/>
              </a:rPr>
              <a:t>and  all </a:t>
            </a:r>
            <a:r>
              <a:rPr sz="2000" spc="-20" dirty="0">
                <a:solidFill>
                  <a:srgbClr val="404040"/>
                </a:solidFill>
                <a:latin typeface="Carlito"/>
                <a:cs typeface="Carlito"/>
              </a:rPr>
              <a:t>are </a:t>
            </a:r>
            <a:r>
              <a:rPr sz="2000" spc="-5" dirty="0">
                <a:solidFill>
                  <a:srgbClr val="404040"/>
                </a:solidFill>
                <a:latin typeface="Carlito"/>
                <a:cs typeface="Carlito"/>
              </a:rPr>
              <a:t>of </a:t>
            </a:r>
            <a:r>
              <a:rPr sz="2000" dirty="0">
                <a:solidFill>
                  <a:srgbClr val="404040"/>
                </a:solidFill>
                <a:latin typeface="Carlito"/>
                <a:cs typeface="Carlito"/>
              </a:rPr>
              <a:t>the F9 B5 </a:t>
            </a:r>
            <a:r>
              <a:rPr sz="2000" spc="-5" dirty="0">
                <a:solidFill>
                  <a:srgbClr val="404040"/>
                </a:solidFill>
                <a:latin typeface="Carlito"/>
                <a:cs typeface="Carlito"/>
              </a:rPr>
              <a:t>B10xx.x</a:t>
            </a:r>
            <a:r>
              <a:rPr sz="2000" spc="-140" dirty="0">
                <a:solidFill>
                  <a:srgbClr val="404040"/>
                </a:solidFill>
                <a:latin typeface="Carlito"/>
                <a:cs typeface="Carlito"/>
              </a:rPr>
              <a:t> </a:t>
            </a:r>
            <a:r>
              <a:rPr sz="2000" spc="-45" dirty="0">
                <a:solidFill>
                  <a:srgbClr val="404040"/>
                </a:solidFill>
                <a:latin typeface="Carlito"/>
                <a:cs typeface="Carlito"/>
              </a:rPr>
              <a:t>variety.</a:t>
            </a:r>
            <a:endParaRPr sz="2000" dirty="0">
              <a:latin typeface="Carlito"/>
              <a:cs typeface="Carlito"/>
            </a:endParaRPr>
          </a:p>
          <a:p>
            <a:pPr marL="12700" marR="27305">
              <a:lnSpc>
                <a:spcPts val="2210"/>
              </a:lnSpc>
              <a:spcBef>
                <a:spcPts val="1395"/>
              </a:spcBef>
            </a:pPr>
            <a:r>
              <a:rPr sz="2000" spc="-5" dirty="0">
                <a:solidFill>
                  <a:srgbClr val="404040"/>
                </a:solidFill>
                <a:latin typeface="Carlito"/>
                <a:cs typeface="Carlito"/>
              </a:rPr>
              <a:t>This </a:t>
            </a:r>
            <a:r>
              <a:rPr sz="2000" spc="-25" dirty="0">
                <a:solidFill>
                  <a:srgbClr val="404040"/>
                </a:solidFill>
                <a:latin typeface="Carlito"/>
                <a:cs typeface="Carlito"/>
              </a:rPr>
              <a:t>likely </a:t>
            </a:r>
            <a:r>
              <a:rPr sz="2000" spc="-20" dirty="0">
                <a:solidFill>
                  <a:srgbClr val="404040"/>
                </a:solidFill>
                <a:latin typeface="Carlito"/>
                <a:cs typeface="Carlito"/>
              </a:rPr>
              <a:t>indicates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spc="-25" dirty="0">
                <a:solidFill>
                  <a:srgbClr val="404040"/>
                </a:solidFill>
                <a:latin typeface="Carlito"/>
                <a:cs typeface="Carlito"/>
              </a:rPr>
              <a:t>correlates  </a:t>
            </a:r>
            <a:r>
              <a:rPr sz="2000" spc="-5" dirty="0">
                <a:solidFill>
                  <a:srgbClr val="404040"/>
                </a:solidFill>
                <a:latin typeface="Carlito"/>
                <a:cs typeface="Carlito"/>
              </a:rPr>
              <a:t>with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5" dirty="0">
                <a:solidFill>
                  <a:srgbClr val="404040"/>
                </a:solidFill>
                <a:latin typeface="Carlito"/>
                <a:cs typeface="Carlito"/>
              </a:rPr>
              <a:t>that is</a:t>
            </a:r>
            <a:r>
              <a:rPr sz="2000" spc="15" dirty="0">
                <a:solidFill>
                  <a:srgbClr val="404040"/>
                </a:solidFill>
                <a:latin typeface="Carlito"/>
                <a:cs typeface="Carlito"/>
              </a:rPr>
              <a:t> </a:t>
            </a:r>
            <a:r>
              <a:rPr sz="2000" spc="-5" dirty="0">
                <a:solidFill>
                  <a:srgbClr val="404040"/>
                </a:solidFill>
                <a:latin typeface="Carlito"/>
                <a:cs typeface="Carlito"/>
              </a:rPr>
              <a:t>used.</a:t>
            </a:r>
            <a:endParaRPr sz="2000" dirty="0">
              <a:latin typeface="Carlito"/>
              <a:cs typeface="Carlito"/>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object 5">
            <a:extLst>
              <a:ext uri="{FF2B5EF4-FFF2-40B4-BE49-F238E27FC236}">
                <a16:creationId xmlns:a16="http://schemas.microsoft.com/office/drawing/2014/main" id="{9F031C06-65B6-8907-08DF-432F24B3E087}"/>
              </a:ext>
            </a:extLst>
          </p:cNvPr>
          <p:cNvSpPr/>
          <p:nvPr/>
        </p:nvSpPr>
        <p:spPr>
          <a:xfrm>
            <a:off x="667263" y="1779819"/>
            <a:ext cx="10326801" cy="2547632"/>
          </a:xfrm>
          <a:prstGeom prst="rect">
            <a:avLst/>
          </a:prstGeom>
          <a:blipFill>
            <a:blip r:embed="rId3" cstate="print"/>
            <a:stretch>
              <a:fillRect/>
            </a:stretch>
          </a:blipFill>
        </p:spPr>
        <p:txBody>
          <a:bodyPr wrap="square" lIns="0" tIns="0" rIns="0" bIns="0" rtlCol="0"/>
          <a:lstStyle/>
          <a:p>
            <a:endParaRPr/>
          </a:p>
        </p:txBody>
      </p:sp>
      <p:sp>
        <p:nvSpPr>
          <p:cNvPr id="6" name="object 4">
            <a:extLst>
              <a:ext uri="{FF2B5EF4-FFF2-40B4-BE49-F238E27FC236}">
                <a16:creationId xmlns:a16="http://schemas.microsoft.com/office/drawing/2014/main" id="{00C69583-AF74-D884-C21E-F17CDB7C71A4}"/>
              </a:ext>
            </a:extLst>
          </p:cNvPr>
          <p:cNvSpPr txBox="1"/>
          <p:nvPr/>
        </p:nvSpPr>
        <p:spPr>
          <a:xfrm>
            <a:off x="770011" y="4713782"/>
            <a:ext cx="8874507" cy="1059264"/>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5" dirty="0">
                <a:solidFill>
                  <a:srgbClr val="404040"/>
                </a:solidFill>
                <a:latin typeface="Carlito"/>
                <a:cs typeface="Carlito"/>
              </a:rPr>
              <a:t>Month,</a:t>
            </a:r>
            <a:r>
              <a:rPr sz="2000" spc="-145" dirty="0">
                <a:solidFill>
                  <a:srgbClr val="404040"/>
                </a:solidFill>
                <a:latin typeface="Carlito"/>
                <a:cs typeface="Carlito"/>
              </a:rPr>
              <a:t> </a:t>
            </a:r>
            <a:r>
              <a:rPr sz="2000" spc="-5" dirty="0">
                <a:solidFill>
                  <a:srgbClr val="404040"/>
                </a:solidFill>
                <a:latin typeface="Carlito"/>
                <a:cs typeface="Carlito"/>
              </a:rPr>
              <a:t>Landing  </a:t>
            </a:r>
            <a:r>
              <a:rPr sz="2000" spc="-10" dirty="0">
                <a:solidFill>
                  <a:srgbClr val="404040"/>
                </a:solidFill>
                <a:latin typeface="Carlito"/>
                <a:cs typeface="Carlito"/>
              </a:rPr>
              <a:t>Outcome, Booster </a:t>
            </a:r>
            <a:r>
              <a:rPr sz="2000" spc="-40" dirty="0">
                <a:solidFill>
                  <a:srgbClr val="404040"/>
                </a:solidFill>
                <a:latin typeface="Carlito"/>
                <a:cs typeface="Carlito"/>
              </a:rPr>
              <a:t>Version,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5" dirty="0">
                <a:solidFill>
                  <a:srgbClr val="404040"/>
                </a:solidFill>
                <a:latin typeface="Carlito"/>
                <a:cs typeface="Carlito"/>
              </a:rPr>
              <a:t>(kg), </a:t>
            </a:r>
            <a:r>
              <a:rPr sz="2000" dirty="0">
                <a:solidFill>
                  <a:srgbClr val="404040"/>
                </a:solidFill>
                <a:latin typeface="Carlito"/>
                <a:cs typeface="Carlito"/>
              </a:rPr>
              <a:t>and </a:t>
            </a:r>
            <a:r>
              <a:rPr sz="2000" spc="-5" dirty="0">
                <a:solidFill>
                  <a:srgbClr val="404040"/>
                </a:solidFill>
                <a:latin typeface="Carlito"/>
                <a:cs typeface="Carlito"/>
              </a:rPr>
              <a:t>Launch </a:t>
            </a:r>
            <a:r>
              <a:rPr sz="2000" spc="-20" dirty="0">
                <a:solidFill>
                  <a:srgbClr val="404040"/>
                </a:solidFill>
                <a:latin typeface="Carlito"/>
                <a:cs typeface="Carlito"/>
              </a:rPr>
              <a:t>site </a:t>
            </a:r>
            <a:r>
              <a:rPr sz="2000" spc="-5" dirty="0">
                <a:solidFill>
                  <a:srgbClr val="404040"/>
                </a:solidFill>
                <a:latin typeface="Carlito"/>
                <a:cs typeface="Carlito"/>
              </a:rPr>
              <a:t>of </a:t>
            </a:r>
            <a:r>
              <a:rPr sz="2000" dirty="0">
                <a:solidFill>
                  <a:srgbClr val="404040"/>
                </a:solidFill>
                <a:latin typeface="Carlito"/>
                <a:cs typeface="Carlito"/>
              </a:rPr>
              <a:t>2015  launches </a:t>
            </a:r>
            <a:r>
              <a:rPr sz="2000" spc="-10" dirty="0">
                <a:solidFill>
                  <a:srgbClr val="404040"/>
                </a:solidFill>
                <a:latin typeface="Carlito"/>
                <a:cs typeface="Carlito"/>
              </a:rPr>
              <a:t>where </a:t>
            </a:r>
            <a:r>
              <a:rPr sz="2000" spc="-25" dirty="0">
                <a:solidFill>
                  <a:srgbClr val="404040"/>
                </a:solidFill>
                <a:latin typeface="Carlito"/>
                <a:cs typeface="Carlito"/>
              </a:rPr>
              <a:t>stage </a:t>
            </a:r>
            <a:r>
              <a:rPr sz="2000" dirty="0">
                <a:solidFill>
                  <a:srgbClr val="404040"/>
                </a:solidFill>
                <a:latin typeface="Carlito"/>
                <a:cs typeface="Carlito"/>
              </a:rPr>
              <a:t>1 </a:t>
            </a:r>
            <a:r>
              <a:rPr sz="2000" spc="-20" dirty="0">
                <a:solidFill>
                  <a:srgbClr val="404040"/>
                </a:solidFill>
                <a:latin typeface="Carlito"/>
                <a:cs typeface="Carlito"/>
              </a:rPr>
              <a:t>failed </a:t>
            </a:r>
            <a:r>
              <a:rPr sz="2000" spc="-15" dirty="0">
                <a:solidFill>
                  <a:srgbClr val="404040"/>
                </a:solidFill>
                <a:latin typeface="Carlito"/>
                <a:cs typeface="Carlito"/>
              </a:rPr>
              <a:t>to </a:t>
            </a:r>
            <a:r>
              <a:rPr sz="2000" spc="-5" dirty="0">
                <a:solidFill>
                  <a:srgbClr val="404040"/>
                </a:solidFill>
                <a:latin typeface="Carlito"/>
                <a:cs typeface="Carlito"/>
              </a:rPr>
              <a:t>land  on </a:t>
            </a:r>
            <a:r>
              <a:rPr sz="2000" dirty="0">
                <a:solidFill>
                  <a:srgbClr val="404040"/>
                </a:solidFill>
                <a:latin typeface="Carlito"/>
                <a:cs typeface="Carlito"/>
              </a:rPr>
              <a:t>a </a:t>
            </a:r>
            <a:r>
              <a:rPr sz="2000" spc="-20" dirty="0">
                <a:solidFill>
                  <a:srgbClr val="404040"/>
                </a:solidFill>
                <a:latin typeface="Carlito"/>
                <a:cs typeface="Carlito"/>
              </a:rPr>
              <a:t>drone</a:t>
            </a:r>
            <a:r>
              <a:rPr sz="2000" spc="-80" dirty="0">
                <a:solidFill>
                  <a:srgbClr val="404040"/>
                </a:solidFill>
                <a:latin typeface="Carlito"/>
                <a:cs typeface="Carlito"/>
              </a:rPr>
              <a:t> </a:t>
            </a:r>
            <a:r>
              <a:rPr sz="2000" spc="-5" dirty="0">
                <a:solidFill>
                  <a:srgbClr val="404040"/>
                </a:solidFill>
                <a:latin typeface="Carlito"/>
                <a:cs typeface="Carlito"/>
              </a:rPr>
              <a:t>ship.</a:t>
            </a:r>
            <a:endParaRPr sz="2000" dirty="0">
              <a:latin typeface="Carlito"/>
              <a:cs typeface="Carlito"/>
            </a:endParaRPr>
          </a:p>
          <a:p>
            <a:pPr marL="12700">
              <a:lnSpc>
                <a:spcPct val="100000"/>
              </a:lnSpc>
              <a:spcBef>
                <a:spcPts val="1200"/>
              </a:spcBef>
            </a:pPr>
            <a:r>
              <a:rPr sz="2000" spc="-20" dirty="0">
                <a:solidFill>
                  <a:srgbClr val="404040"/>
                </a:solidFill>
                <a:latin typeface="Carlito"/>
                <a:cs typeface="Carlito"/>
              </a:rPr>
              <a:t>There were two </a:t>
            </a:r>
            <a:r>
              <a:rPr sz="2000" spc="-5" dirty="0">
                <a:solidFill>
                  <a:srgbClr val="404040"/>
                </a:solidFill>
                <a:latin typeface="Carlito"/>
                <a:cs typeface="Carlito"/>
              </a:rPr>
              <a:t>such</a:t>
            </a:r>
            <a:r>
              <a:rPr sz="2000" spc="-50" dirty="0">
                <a:solidFill>
                  <a:srgbClr val="404040"/>
                </a:solidFill>
                <a:latin typeface="Carlito"/>
                <a:cs typeface="Carlito"/>
              </a:rPr>
              <a:t> </a:t>
            </a:r>
            <a:r>
              <a:rPr sz="2000" spc="-5" dirty="0">
                <a:solidFill>
                  <a:srgbClr val="404040"/>
                </a:solidFill>
                <a:latin typeface="Carlito"/>
                <a:cs typeface="Carlito"/>
              </a:rPr>
              <a:t>occurrences.</a:t>
            </a:r>
            <a:endParaRPr sz="2000" dirty="0">
              <a:latin typeface="Carlito"/>
              <a:cs typeface="Carlito"/>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4">
            <a:extLst>
              <a:ext uri="{FF2B5EF4-FFF2-40B4-BE49-F238E27FC236}">
                <a16:creationId xmlns:a16="http://schemas.microsoft.com/office/drawing/2014/main" id="{DB72A88A-257C-FB65-EDB1-8079C1114D47}"/>
              </a:ext>
            </a:extLst>
          </p:cNvPr>
          <p:cNvSpPr txBox="1"/>
          <p:nvPr/>
        </p:nvSpPr>
        <p:spPr>
          <a:xfrm>
            <a:off x="6923278" y="2256789"/>
            <a:ext cx="4707890" cy="2631440"/>
          </a:xfrm>
          <a:prstGeom prst="rect">
            <a:avLst/>
          </a:prstGeom>
        </p:spPr>
        <p:txBody>
          <a:bodyPr vert="horz" wrap="square" lIns="0" tIns="38100" rIns="0" bIns="0" rtlCol="0">
            <a:spAutoFit/>
          </a:bodyPr>
          <a:lstStyle/>
          <a:p>
            <a:pPr marL="12700" marR="5080">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20" dirty="0">
                <a:solidFill>
                  <a:srgbClr val="404040"/>
                </a:solidFill>
                <a:latin typeface="Carlito"/>
                <a:cs typeface="Carlito"/>
              </a:rPr>
              <a:t>list </a:t>
            </a:r>
            <a:r>
              <a:rPr sz="2000" spc="-5" dirty="0">
                <a:solidFill>
                  <a:srgbClr val="404040"/>
                </a:solidFill>
                <a:latin typeface="Carlito"/>
                <a:cs typeface="Carlito"/>
              </a:rPr>
              <a:t>of successful</a:t>
            </a:r>
            <a:r>
              <a:rPr sz="2000" spc="-125" dirty="0">
                <a:solidFill>
                  <a:srgbClr val="404040"/>
                </a:solidFill>
                <a:latin typeface="Carlito"/>
                <a:cs typeface="Carlito"/>
              </a:rPr>
              <a:t> </a:t>
            </a:r>
            <a:r>
              <a:rPr sz="2000" dirty="0">
                <a:solidFill>
                  <a:srgbClr val="404040"/>
                </a:solidFill>
                <a:latin typeface="Carlito"/>
                <a:cs typeface="Carlito"/>
              </a:rPr>
              <a:t>landings  and </a:t>
            </a:r>
            <a:r>
              <a:rPr sz="2000" spc="-5" dirty="0">
                <a:solidFill>
                  <a:srgbClr val="404040"/>
                </a:solidFill>
                <a:latin typeface="Carlito"/>
                <a:cs typeface="Carlito"/>
              </a:rPr>
              <a:t>between </a:t>
            </a:r>
            <a:r>
              <a:rPr sz="2000" dirty="0">
                <a:solidFill>
                  <a:srgbClr val="404040"/>
                </a:solidFill>
                <a:latin typeface="Carlito"/>
                <a:cs typeface="Carlito"/>
              </a:rPr>
              <a:t>2010-06-04 and 2017-03-20  </a:t>
            </a:r>
            <a:r>
              <a:rPr sz="2000" spc="-25" dirty="0">
                <a:solidFill>
                  <a:srgbClr val="404040"/>
                </a:solidFill>
                <a:latin typeface="Carlito"/>
                <a:cs typeface="Carlito"/>
              </a:rPr>
              <a:t>inclusively.</a:t>
            </a:r>
            <a:endParaRPr sz="2000">
              <a:latin typeface="Carlito"/>
              <a:cs typeface="Carlito"/>
            </a:endParaRPr>
          </a:p>
          <a:p>
            <a:pPr marL="12700" marR="464184">
              <a:lnSpc>
                <a:spcPct val="91800"/>
              </a:lnSpc>
              <a:spcBef>
                <a:spcPts val="1395"/>
              </a:spcBef>
            </a:pPr>
            <a:r>
              <a:rPr sz="2000" spc="-20" dirty="0">
                <a:solidFill>
                  <a:srgbClr val="404040"/>
                </a:solidFill>
                <a:latin typeface="Carlito"/>
                <a:cs typeface="Carlito"/>
              </a:rPr>
              <a:t>There </a:t>
            </a:r>
            <a:r>
              <a:rPr sz="2000" spc="-15" dirty="0">
                <a:solidFill>
                  <a:srgbClr val="404040"/>
                </a:solidFill>
                <a:latin typeface="Carlito"/>
                <a:cs typeface="Carlito"/>
              </a:rPr>
              <a:t>are two </a:t>
            </a:r>
            <a:r>
              <a:rPr sz="2000" dirty="0">
                <a:solidFill>
                  <a:srgbClr val="404040"/>
                </a:solidFill>
                <a:latin typeface="Carlito"/>
                <a:cs typeface="Carlito"/>
              </a:rPr>
              <a:t>types </a:t>
            </a:r>
            <a:r>
              <a:rPr sz="2000" spc="-5" dirty="0">
                <a:solidFill>
                  <a:srgbClr val="404040"/>
                </a:solidFill>
                <a:latin typeface="Carlito"/>
                <a:cs typeface="Carlito"/>
              </a:rPr>
              <a:t>of successful</a:t>
            </a:r>
            <a:r>
              <a:rPr sz="2000" spc="-95" dirty="0">
                <a:solidFill>
                  <a:srgbClr val="404040"/>
                </a:solidFill>
                <a:latin typeface="Carlito"/>
                <a:cs typeface="Carlito"/>
              </a:rPr>
              <a:t> </a:t>
            </a:r>
            <a:r>
              <a:rPr sz="2000" dirty="0">
                <a:solidFill>
                  <a:srgbClr val="404040"/>
                </a:solidFill>
                <a:latin typeface="Carlito"/>
                <a:cs typeface="Carlito"/>
              </a:rPr>
              <a:t>landing  </a:t>
            </a:r>
            <a:r>
              <a:rPr sz="2000" spc="-20" dirty="0">
                <a:solidFill>
                  <a:srgbClr val="404040"/>
                </a:solidFill>
                <a:latin typeface="Carlito"/>
                <a:cs typeface="Carlito"/>
              </a:rPr>
              <a:t>outcomes: drone </a:t>
            </a:r>
            <a:r>
              <a:rPr sz="2000" spc="-5" dirty="0">
                <a:solidFill>
                  <a:srgbClr val="404040"/>
                </a:solidFill>
                <a:latin typeface="Carlito"/>
                <a:cs typeface="Carlito"/>
              </a:rPr>
              <a:t>ship </a:t>
            </a:r>
            <a:r>
              <a:rPr sz="2000" dirty="0">
                <a:solidFill>
                  <a:srgbClr val="404040"/>
                </a:solidFill>
                <a:latin typeface="Carlito"/>
                <a:cs typeface="Carlito"/>
              </a:rPr>
              <a:t>and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landings.</a:t>
            </a:r>
            <a:endParaRPr sz="2000">
              <a:latin typeface="Carlito"/>
              <a:cs typeface="Carlito"/>
            </a:endParaRPr>
          </a:p>
          <a:p>
            <a:pPr marL="12700" marR="561975">
              <a:lnSpc>
                <a:spcPts val="2300"/>
              </a:lnSpc>
              <a:spcBef>
                <a:spcPts val="1160"/>
              </a:spcBef>
            </a:pPr>
            <a:r>
              <a:rPr sz="2000" spc="-20" dirty="0">
                <a:solidFill>
                  <a:srgbClr val="404040"/>
                </a:solidFill>
                <a:latin typeface="Carlito"/>
                <a:cs typeface="Carlito"/>
              </a:rPr>
              <a:t>There were </a:t>
            </a:r>
            <a:r>
              <a:rPr sz="2000" dirty="0">
                <a:solidFill>
                  <a:srgbClr val="404040"/>
                </a:solidFill>
                <a:latin typeface="Carlito"/>
                <a:cs typeface="Carlito"/>
              </a:rPr>
              <a:t>8 </a:t>
            </a: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135" dirty="0">
                <a:solidFill>
                  <a:srgbClr val="404040"/>
                </a:solidFill>
                <a:latin typeface="Carlito"/>
                <a:cs typeface="Carlito"/>
              </a:rPr>
              <a:t> </a:t>
            </a:r>
            <a:r>
              <a:rPr sz="2000" spc="-25" dirty="0">
                <a:solidFill>
                  <a:srgbClr val="404040"/>
                </a:solidFill>
                <a:latin typeface="Carlito"/>
                <a:cs typeface="Carlito"/>
              </a:rPr>
              <a:t>total  </a:t>
            </a:r>
            <a:r>
              <a:rPr sz="2000" spc="-5" dirty="0">
                <a:solidFill>
                  <a:srgbClr val="404040"/>
                </a:solidFill>
                <a:latin typeface="Carlito"/>
                <a:cs typeface="Carlito"/>
              </a:rPr>
              <a:t>during </a:t>
            </a:r>
            <a:r>
              <a:rPr sz="2000" dirty="0">
                <a:solidFill>
                  <a:srgbClr val="404040"/>
                </a:solidFill>
                <a:latin typeface="Carlito"/>
                <a:cs typeface="Carlito"/>
              </a:rPr>
              <a:t>this </a:t>
            </a:r>
            <a:r>
              <a:rPr sz="2000" spc="-5" dirty="0">
                <a:solidFill>
                  <a:srgbClr val="404040"/>
                </a:solidFill>
                <a:latin typeface="Carlito"/>
                <a:cs typeface="Carlito"/>
              </a:rPr>
              <a:t>time</a:t>
            </a:r>
            <a:r>
              <a:rPr sz="2000" spc="-85" dirty="0">
                <a:solidFill>
                  <a:srgbClr val="404040"/>
                </a:solidFill>
                <a:latin typeface="Carlito"/>
                <a:cs typeface="Carlito"/>
              </a:rPr>
              <a:t> </a:t>
            </a:r>
            <a:r>
              <a:rPr sz="2000" spc="-5" dirty="0">
                <a:solidFill>
                  <a:srgbClr val="404040"/>
                </a:solidFill>
                <a:latin typeface="Carlito"/>
                <a:cs typeface="Carlito"/>
              </a:rPr>
              <a:t>period</a:t>
            </a:r>
            <a:endParaRPr sz="2000">
              <a:latin typeface="Carlito"/>
              <a:cs typeface="Carlito"/>
            </a:endParaRPr>
          </a:p>
        </p:txBody>
      </p:sp>
      <p:sp>
        <p:nvSpPr>
          <p:cNvPr id="6" name="object 5">
            <a:extLst>
              <a:ext uri="{FF2B5EF4-FFF2-40B4-BE49-F238E27FC236}">
                <a16:creationId xmlns:a16="http://schemas.microsoft.com/office/drawing/2014/main" id="{48427A0B-797D-D600-B671-079A264AC393}"/>
              </a:ext>
            </a:extLst>
          </p:cNvPr>
          <p:cNvSpPr/>
          <p:nvPr/>
        </p:nvSpPr>
        <p:spPr>
          <a:xfrm>
            <a:off x="478536" y="2307335"/>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Launch Site Locations</a:t>
            </a:r>
            <a:endParaRPr lang="en-US" dirty="0">
              <a:solidFill>
                <a:srgbClr val="0B49CB"/>
              </a:solidFill>
              <a:latin typeface="Abadi"/>
            </a:endParaRPr>
          </a:p>
        </p:txBody>
      </p:sp>
      <p:sp>
        <p:nvSpPr>
          <p:cNvPr id="4" name="object 4">
            <a:extLst>
              <a:ext uri="{FF2B5EF4-FFF2-40B4-BE49-F238E27FC236}">
                <a16:creationId xmlns:a16="http://schemas.microsoft.com/office/drawing/2014/main" id="{6B79EAAE-604F-3181-ED2D-A0703DF90E8C}"/>
              </a:ext>
            </a:extLst>
          </p:cNvPr>
          <p:cNvSpPr/>
          <p:nvPr/>
        </p:nvSpPr>
        <p:spPr>
          <a:xfrm>
            <a:off x="854963" y="1796795"/>
            <a:ext cx="10279380" cy="3614928"/>
          </a:xfrm>
          <a:prstGeom prst="rect">
            <a:avLst/>
          </a:prstGeom>
          <a:blipFill>
            <a:blip r:embed="rId3" cstate="print"/>
            <a:stretch>
              <a:fillRect/>
            </a:stretch>
          </a:blipFill>
        </p:spPr>
        <p:txBody>
          <a:bodyPr wrap="square" lIns="0" tIns="0" rIns="0" bIns="0" rtlCol="0"/>
          <a:lstStyle/>
          <a:p>
            <a:endParaRPr/>
          </a:p>
        </p:txBody>
      </p:sp>
      <p:sp>
        <p:nvSpPr>
          <p:cNvPr id="6" name="object 3">
            <a:extLst>
              <a:ext uri="{FF2B5EF4-FFF2-40B4-BE49-F238E27FC236}">
                <a16:creationId xmlns:a16="http://schemas.microsoft.com/office/drawing/2014/main" id="{F08BEC7F-73DD-E2B4-7D21-D3C43C07046D}"/>
              </a:ext>
            </a:extLst>
          </p:cNvPr>
          <p:cNvSpPr txBox="1"/>
          <p:nvPr/>
        </p:nvSpPr>
        <p:spPr>
          <a:xfrm>
            <a:off x="820013" y="5535879"/>
            <a:ext cx="9882505" cy="622300"/>
          </a:xfrm>
          <a:prstGeom prst="rect">
            <a:avLst/>
          </a:prstGeom>
        </p:spPr>
        <p:txBody>
          <a:bodyPr vert="horz" wrap="square" lIns="0" tIns="34290" rIns="0" bIns="0" rtlCol="0">
            <a:spAutoFit/>
          </a:bodyPr>
          <a:lstStyle/>
          <a:p>
            <a:pPr marL="12700" marR="5080">
              <a:lnSpc>
                <a:spcPts val="2290"/>
              </a:lnSpc>
              <a:spcBef>
                <a:spcPts val="270"/>
              </a:spcBef>
            </a:pPr>
            <a:r>
              <a:rPr sz="2000" spc="-5" dirty="0">
                <a:solidFill>
                  <a:srgbClr val="404040"/>
                </a:solidFill>
                <a:latin typeface="Carlito"/>
                <a:cs typeface="Carlito"/>
              </a:rPr>
              <a:t>The left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25" dirty="0">
                <a:solidFill>
                  <a:srgbClr val="404040"/>
                </a:solidFill>
                <a:latin typeface="Carlito"/>
                <a:cs typeface="Carlito"/>
              </a:rPr>
              <a:t>relative </a:t>
            </a:r>
            <a:r>
              <a:rPr sz="2000" spc="-5" dirty="0">
                <a:solidFill>
                  <a:srgbClr val="404040"/>
                </a:solidFill>
                <a:latin typeface="Carlito"/>
                <a:cs typeface="Carlito"/>
              </a:rPr>
              <a:t>US </a:t>
            </a:r>
            <a:r>
              <a:rPr sz="2000" dirty="0">
                <a:solidFill>
                  <a:srgbClr val="404040"/>
                </a:solidFill>
                <a:latin typeface="Carlito"/>
                <a:cs typeface="Carlito"/>
              </a:rPr>
              <a:t>map. </a:t>
            </a:r>
            <a:r>
              <a:rPr sz="2000" spc="-5" dirty="0">
                <a:solidFill>
                  <a:srgbClr val="404040"/>
                </a:solidFill>
                <a:latin typeface="Carlito"/>
                <a:cs typeface="Carlito"/>
              </a:rPr>
              <a:t>The right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the </a:t>
            </a:r>
            <a:r>
              <a:rPr sz="2000" spc="-20" dirty="0">
                <a:solidFill>
                  <a:srgbClr val="404040"/>
                </a:solidFill>
                <a:latin typeface="Carlito"/>
                <a:cs typeface="Carlito"/>
              </a:rPr>
              <a:t>two </a:t>
            </a:r>
            <a:r>
              <a:rPr sz="2000" spc="-5" dirty="0">
                <a:solidFill>
                  <a:srgbClr val="404040"/>
                </a:solidFill>
                <a:latin typeface="Carlito"/>
                <a:cs typeface="Carlito"/>
              </a:rPr>
              <a:t>Florida </a:t>
            </a:r>
            <a:r>
              <a:rPr sz="2000" dirty="0">
                <a:solidFill>
                  <a:srgbClr val="404040"/>
                </a:solidFill>
                <a:latin typeface="Carlito"/>
                <a:cs typeface="Carlito"/>
              </a:rPr>
              <a:t>launch  </a:t>
            </a:r>
            <a:r>
              <a:rPr sz="2000" spc="-20" dirty="0">
                <a:solidFill>
                  <a:srgbClr val="404040"/>
                </a:solidFill>
                <a:latin typeface="Carlito"/>
                <a:cs typeface="Carlito"/>
              </a:rPr>
              <a:t>sites </a:t>
            </a:r>
            <a:r>
              <a:rPr sz="2000" spc="-5" dirty="0">
                <a:solidFill>
                  <a:srgbClr val="404040"/>
                </a:solidFill>
                <a:latin typeface="Carlito"/>
                <a:cs typeface="Carlito"/>
              </a:rPr>
              <a:t>since they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dirty="0">
                <a:solidFill>
                  <a:srgbClr val="404040"/>
                </a:solidFill>
                <a:latin typeface="Carlito"/>
                <a:cs typeface="Carlito"/>
              </a:rPr>
              <a:t>close </a:t>
            </a:r>
            <a:r>
              <a:rPr sz="2000" spc="-20" dirty="0">
                <a:solidFill>
                  <a:srgbClr val="404040"/>
                </a:solidFill>
                <a:latin typeface="Carlito"/>
                <a:cs typeface="Carlito"/>
              </a:rPr>
              <a:t>to </a:t>
            </a:r>
            <a:r>
              <a:rPr sz="2000" dirty="0">
                <a:solidFill>
                  <a:srgbClr val="404040"/>
                </a:solidFill>
                <a:latin typeface="Carlito"/>
                <a:cs typeface="Carlito"/>
              </a:rPr>
              <a:t>each </a:t>
            </a:r>
            <a:r>
              <a:rPr sz="2000" spc="-65" dirty="0">
                <a:solidFill>
                  <a:srgbClr val="404040"/>
                </a:solidFill>
                <a:latin typeface="Carlito"/>
                <a:cs typeface="Carlito"/>
              </a:rPr>
              <a:t>other. </a:t>
            </a:r>
            <a:r>
              <a:rPr sz="2000" dirty="0">
                <a:solidFill>
                  <a:srgbClr val="404040"/>
                </a:solidFill>
                <a:latin typeface="Carlito"/>
                <a:cs typeface="Carlito"/>
              </a:rPr>
              <a:t>All launch </a:t>
            </a:r>
            <a:r>
              <a:rPr sz="2000" spc="-20" dirty="0">
                <a:solidFill>
                  <a:srgbClr val="404040"/>
                </a:solidFill>
                <a:latin typeface="Carlito"/>
                <a:cs typeface="Carlito"/>
              </a:rPr>
              <a:t>sites are </a:t>
            </a:r>
            <a:r>
              <a:rPr sz="2000" spc="-5" dirty="0">
                <a:solidFill>
                  <a:srgbClr val="404040"/>
                </a:solidFill>
                <a:latin typeface="Carlito"/>
                <a:cs typeface="Carlito"/>
              </a:rPr>
              <a:t>near </a:t>
            </a:r>
            <a:r>
              <a:rPr sz="2000" dirty="0">
                <a:solidFill>
                  <a:srgbClr val="404040"/>
                </a:solidFill>
                <a:latin typeface="Carlito"/>
                <a:cs typeface="Carlito"/>
              </a:rPr>
              <a:t>the</a:t>
            </a:r>
            <a:r>
              <a:rPr sz="2000" spc="125" dirty="0">
                <a:solidFill>
                  <a:srgbClr val="404040"/>
                </a:solidFill>
                <a:latin typeface="Carlito"/>
                <a:cs typeface="Carlito"/>
              </a:rPr>
              <a:t> </a:t>
            </a:r>
            <a:r>
              <a:rPr sz="2000" spc="-5" dirty="0">
                <a:solidFill>
                  <a:srgbClr val="404040"/>
                </a:solidFill>
                <a:latin typeface="Carlito"/>
                <a:cs typeface="Carlito"/>
              </a:rPr>
              <a:t>ocean.</a:t>
            </a:r>
            <a:endParaRPr sz="2000" dirty="0">
              <a:latin typeface="Carlito"/>
              <a:cs typeface="Carlito"/>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Color-Coded Launch Markers</a:t>
            </a:r>
            <a:endParaRPr lang="en-US" dirty="0">
              <a:solidFill>
                <a:srgbClr val="0B49CB"/>
              </a:solidFill>
              <a:latin typeface="Abadi"/>
            </a:endParaRPr>
          </a:p>
        </p:txBody>
      </p:sp>
      <p:sp>
        <p:nvSpPr>
          <p:cNvPr id="7" name="object 3">
            <a:extLst>
              <a:ext uri="{FF2B5EF4-FFF2-40B4-BE49-F238E27FC236}">
                <a16:creationId xmlns:a16="http://schemas.microsoft.com/office/drawing/2014/main" id="{047D2A48-E0CE-104E-B20A-A4C79AE32D9D}"/>
              </a:ext>
            </a:extLst>
          </p:cNvPr>
          <p:cNvSpPr txBox="1"/>
          <p:nvPr/>
        </p:nvSpPr>
        <p:spPr>
          <a:xfrm>
            <a:off x="820013" y="5535879"/>
            <a:ext cx="9882505" cy="919482"/>
          </a:xfrm>
          <a:prstGeom prst="rect">
            <a:avLst/>
          </a:prstGeom>
        </p:spPr>
        <p:txBody>
          <a:bodyPr vert="horz" wrap="square" lIns="0" tIns="34290" rIns="0" bIns="0" rtlCol="0">
            <a:spAutoFit/>
          </a:bodyPr>
          <a:lstStyle/>
          <a:p>
            <a:pPr marL="12700">
              <a:lnSpc>
                <a:spcPts val="2305"/>
              </a:lnSpc>
              <a:spcBef>
                <a:spcPts val="100"/>
              </a:spcBef>
            </a:pPr>
            <a:r>
              <a:rPr lang="en-GB" sz="2000" spc="-25" dirty="0">
                <a:solidFill>
                  <a:srgbClr val="404040"/>
                </a:solidFill>
                <a:latin typeface="Carlito"/>
                <a:cs typeface="Carlito"/>
              </a:rPr>
              <a:t>Clusters </a:t>
            </a:r>
            <a:r>
              <a:rPr lang="en-GB" sz="2000" spc="-5" dirty="0">
                <a:solidFill>
                  <a:srgbClr val="404040"/>
                </a:solidFill>
                <a:latin typeface="Carlito"/>
                <a:cs typeface="Carlito"/>
              </a:rPr>
              <a:t>on </a:t>
            </a:r>
            <a:r>
              <a:rPr lang="en-GB" sz="2000" spc="-15" dirty="0">
                <a:solidFill>
                  <a:srgbClr val="404040"/>
                </a:solidFill>
                <a:latin typeface="Carlito"/>
                <a:cs typeface="Carlito"/>
              </a:rPr>
              <a:t>Folium </a:t>
            </a:r>
            <a:r>
              <a:rPr lang="en-GB" sz="2000" dirty="0">
                <a:solidFill>
                  <a:srgbClr val="404040"/>
                </a:solidFill>
                <a:latin typeface="Carlito"/>
                <a:cs typeface="Carlito"/>
              </a:rPr>
              <a:t>map </a:t>
            </a:r>
            <a:r>
              <a:rPr lang="en-GB" sz="2000" spc="-5" dirty="0">
                <a:solidFill>
                  <a:srgbClr val="404040"/>
                </a:solidFill>
                <a:latin typeface="Carlito"/>
                <a:cs typeface="Carlito"/>
              </a:rPr>
              <a:t>can </a:t>
            </a:r>
            <a:r>
              <a:rPr lang="en-GB" sz="2000" dirty="0">
                <a:solidFill>
                  <a:srgbClr val="404040"/>
                </a:solidFill>
                <a:latin typeface="Carlito"/>
                <a:cs typeface="Carlito"/>
              </a:rPr>
              <a:t>be </a:t>
            </a:r>
            <a:r>
              <a:rPr lang="en-GB" sz="2000" spc="-20" dirty="0">
                <a:solidFill>
                  <a:srgbClr val="404040"/>
                </a:solidFill>
                <a:latin typeface="Carlito"/>
                <a:cs typeface="Carlito"/>
              </a:rPr>
              <a:t>clicked </a:t>
            </a:r>
            <a:r>
              <a:rPr lang="en-GB" sz="2000" spc="-5" dirty="0">
                <a:solidFill>
                  <a:srgbClr val="404040"/>
                </a:solidFill>
                <a:latin typeface="Carlito"/>
                <a:cs typeface="Carlito"/>
              </a:rPr>
              <a:t>on </a:t>
            </a:r>
            <a:r>
              <a:rPr lang="en-GB" sz="2000" spc="-20" dirty="0">
                <a:solidFill>
                  <a:srgbClr val="404040"/>
                </a:solidFill>
                <a:latin typeface="Carlito"/>
                <a:cs typeface="Carlito"/>
              </a:rPr>
              <a:t>to display </a:t>
            </a:r>
            <a:r>
              <a:rPr lang="en-GB" sz="2000" dirty="0">
                <a:solidFill>
                  <a:srgbClr val="404040"/>
                </a:solidFill>
                <a:latin typeface="Carlito"/>
                <a:cs typeface="Carlito"/>
              </a:rPr>
              <a:t>each </a:t>
            </a:r>
            <a:r>
              <a:rPr lang="en-GB" sz="2000" spc="-5" dirty="0">
                <a:solidFill>
                  <a:srgbClr val="404040"/>
                </a:solidFill>
                <a:latin typeface="Carlito"/>
                <a:cs typeface="Carlito"/>
              </a:rPr>
              <a:t>successful </a:t>
            </a:r>
            <a:r>
              <a:rPr lang="en-GB" sz="2000" dirty="0">
                <a:solidFill>
                  <a:srgbClr val="404040"/>
                </a:solidFill>
                <a:latin typeface="Carlito"/>
                <a:cs typeface="Carlito"/>
              </a:rPr>
              <a:t>landing </a:t>
            </a:r>
            <a:r>
              <a:rPr lang="en-GB" sz="2000" spc="-5" dirty="0">
                <a:solidFill>
                  <a:srgbClr val="404040"/>
                </a:solidFill>
                <a:latin typeface="Carlito"/>
                <a:cs typeface="Carlito"/>
              </a:rPr>
              <a:t>(green icon) </a:t>
            </a:r>
            <a:r>
              <a:rPr lang="en-GB" sz="2000" dirty="0">
                <a:solidFill>
                  <a:srgbClr val="404040"/>
                </a:solidFill>
                <a:latin typeface="Carlito"/>
                <a:cs typeface="Carlito"/>
              </a:rPr>
              <a:t>and</a:t>
            </a:r>
            <a:r>
              <a:rPr lang="en-GB" sz="2000" spc="5" dirty="0">
                <a:solidFill>
                  <a:srgbClr val="404040"/>
                </a:solidFill>
                <a:latin typeface="Carlito"/>
                <a:cs typeface="Carlito"/>
              </a:rPr>
              <a:t> </a:t>
            </a:r>
            <a:r>
              <a:rPr lang="en-GB" sz="2000" spc="-20" dirty="0">
                <a:solidFill>
                  <a:srgbClr val="404040"/>
                </a:solidFill>
                <a:latin typeface="Carlito"/>
                <a:cs typeface="Carlito"/>
              </a:rPr>
              <a:t>failed</a:t>
            </a:r>
            <a:endParaRPr lang="en-GB" sz="2000" dirty="0">
              <a:latin typeface="Carlito"/>
              <a:cs typeface="Carlito"/>
            </a:endParaRPr>
          </a:p>
          <a:p>
            <a:pPr marL="12700">
              <a:lnSpc>
                <a:spcPts val="2305"/>
              </a:lnSpc>
            </a:pPr>
            <a:r>
              <a:rPr lang="en-GB" sz="2000" spc="-5" dirty="0">
                <a:solidFill>
                  <a:srgbClr val="404040"/>
                </a:solidFill>
                <a:latin typeface="Carlito"/>
                <a:cs typeface="Carlito"/>
              </a:rPr>
              <a:t>landing </a:t>
            </a:r>
            <a:r>
              <a:rPr lang="en-GB" sz="2000" spc="-15" dirty="0">
                <a:solidFill>
                  <a:srgbClr val="404040"/>
                </a:solidFill>
                <a:latin typeface="Carlito"/>
                <a:cs typeface="Carlito"/>
              </a:rPr>
              <a:t>(red </a:t>
            </a:r>
            <a:r>
              <a:rPr lang="en-GB" sz="2000" spc="-5" dirty="0">
                <a:solidFill>
                  <a:srgbClr val="404040"/>
                </a:solidFill>
                <a:latin typeface="Carlito"/>
                <a:cs typeface="Carlito"/>
              </a:rPr>
              <a:t>icon). </a:t>
            </a:r>
            <a:r>
              <a:rPr lang="en-GB" sz="2000" dirty="0">
                <a:solidFill>
                  <a:srgbClr val="404040"/>
                </a:solidFill>
                <a:latin typeface="Carlito"/>
                <a:cs typeface="Carlito"/>
              </a:rPr>
              <a:t>In this </a:t>
            </a:r>
            <a:r>
              <a:rPr lang="en-GB" sz="2000" spc="-25" dirty="0">
                <a:solidFill>
                  <a:srgbClr val="404040"/>
                </a:solidFill>
                <a:latin typeface="Carlito"/>
                <a:cs typeface="Carlito"/>
              </a:rPr>
              <a:t>example </a:t>
            </a:r>
            <a:r>
              <a:rPr lang="en-GB" sz="2000" spc="-40" dirty="0">
                <a:solidFill>
                  <a:srgbClr val="404040"/>
                </a:solidFill>
                <a:latin typeface="Carlito"/>
                <a:cs typeface="Carlito"/>
              </a:rPr>
              <a:t>VAFB </a:t>
            </a:r>
            <a:r>
              <a:rPr lang="en-GB" sz="2000" spc="-5" dirty="0">
                <a:solidFill>
                  <a:srgbClr val="404040"/>
                </a:solidFill>
                <a:latin typeface="Carlito"/>
                <a:cs typeface="Carlito"/>
              </a:rPr>
              <a:t>SLC-4E </a:t>
            </a:r>
            <a:r>
              <a:rPr lang="en-GB" sz="2000" spc="-20" dirty="0">
                <a:solidFill>
                  <a:srgbClr val="404040"/>
                </a:solidFill>
                <a:latin typeface="Carlito"/>
                <a:cs typeface="Carlito"/>
              </a:rPr>
              <a:t>shows </a:t>
            </a:r>
            <a:r>
              <a:rPr lang="en-GB" sz="2000" dirty="0">
                <a:solidFill>
                  <a:srgbClr val="404040"/>
                </a:solidFill>
                <a:latin typeface="Carlito"/>
                <a:cs typeface="Carlito"/>
              </a:rPr>
              <a:t>4 </a:t>
            </a:r>
            <a:r>
              <a:rPr lang="en-GB" sz="2000" spc="-5" dirty="0">
                <a:solidFill>
                  <a:srgbClr val="404040"/>
                </a:solidFill>
                <a:latin typeface="Carlito"/>
                <a:cs typeface="Carlito"/>
              </a:rPr>
              <a:t>successful landings </a:t>
            </a:r>
            <a:r>
              <a:rPr lang="en-GB" sz="2000" dirty="0">
                <a:solidFill>
                  <a:srgbClr val="404040"/>
                </a:solidFill>
                <a:latin typeface="Carlito"/>
                <a:cs typeface="Carlito"/>
              </a:rPr>
              <a:t>and 6 </a:t>
            </a:r>
            <a:r>
              <a:rPr lang="en-GB" sz="2000" spc="-20" dirty="0">
                <a:solidFill>
                  <a:srgbClr val="404040"/>
                </a:solidFill>
                <a:latin typeface="Carlito"/>
                <a:cs typeface="Carlito"/>
              </a:rPr>
              <a:t>failed</a:t>
            </a:r>
            <a:r>
              <a:rPr lang="en-GB" sz="2000" spc="-65" dirty="0">
                <a:solidFill>
                  <a:srgbClr val="404040"/>
                </a:solidFill>
                <a:latin typeface="Carlito"/>
                <a:cs typeface="Carlito"/>
              </a:rPr>
              <a:t> </a:t>
            </a:r>
            <a:r>
              <a:rPr lang="en-GB" sz="2000" spc="-5" dirty="0">
                <a:solidFill>
                  <a:srgbClr val="404040"/>
                </a:solidFill>
                <a:latin typeface="Carlito"/>
                <a:cs typeface="Carlito"/>
              </a:rPr>
              <a:t>landings.</a:t>
            </a:r>
            <a:endParaRPr lang="en-GB" sz="2000" dirty="0">
              <a:latin typeface="Carlito"/>
              <a:cs typeface="Carlito"/>
            </a:endParaRPr>
          </a:p>
        </p:txBody>
      </p:sp>
      <p:sp>
        <p:nvSpPr>
          <p:cNvPr id="9" name="object 4">
            <a:extLst>
              <a:ext uri="{FF2B5EF4-FFF2-40B4-BE49-F238E27FC236}">
                <a16:creationId xmlns:a16="http://schemas.microsoft.com/office/drawing/2014/main" id="{490E3451-9FD8-6B40-9124-FB807B22152B}"/>
              </a:ext>
            </a:extLst>
          </p:cNvPr>
          <p:cNvSpPr/>
          <p:nvPr/>
        </p:nvSpPr>
        <p:spPr>
          <a:xfrm>
            <a:off x="2889504" y="1801367"/>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sp>
        <p:nvSpPr>
          <p:cNvPr id="2" name="object 3">
            <a:extLst>
              <a:ext uri="{FF2B5EF4-FFF2-40B4-BE49-F238E27FC236}">
                <a16:creationId xmlns:a16="http://schemas.microsoft.com/office/drawing/2014/main" id="{9644082C-2BE6-6D39-2023-6424CAC3176E}"/>
              </a:ext>
            </a:extLst>
          </p:cNvPr>
          <p:cNvSpPr txBox="1"/>
          <p:nvPr/>
        </p:nvSpPr>
        <p:spPr>
          <a:xfrm>
            <a:off x="1084275" y="5141214"/>
            <a:ext cx="9933940" cy="1062355"/>
          </a:xfrm>
          <a:prstGeom prst="rect">
            <a:avLst/>
          </a:prstGeom>
        </p:spPr>
        <p:txBody>
          <a:bodyPr vert="horz" wrap="square" lIns="0" tIns="74295" rIns="0" bIns="0" rtlCol="0">
            <a:spAutoFit/>
          </a:bodyPr>
          <a:lstStyle/>
          <a:p>
            <a:pPr marL="12700" marR="5080" algn="just">
              <a:lnSpc>
                <a:spcPct val="80000"/>
              </a:lnSpc>
              <a:spcBef>
                <a:spcPts val="585"/>
              </a:spcBef>
            </a:pPr>
            <a:r>
              <a:rPr sz="2000" spc="-5" dirty="0">
                <a:solidFill>
                  <a:srgbClr val="404040"/>
                </a:solidFill>
                <a:latin typeface="Carlito"/>
                <a:cs typeface="Carlito"/>
              </a:rPr>
              <a:t>Using </a:t>
            </a:r>
            <a:r>
              <a:rPr sz="2000" spc="-10" dirty="0">
                <a:solidFill>
                  <a:srgbClr val="404040"/>
                </a:solidFill>
                <a:latin typeface="Carlito"/>
                <a:cs typeface="Carlito"/>
              </a:rPr>
              <a:t>KSC </a:t>
            </a:r>
            <a:r>
              <a:rPr sz="2000" spc="-15" dirty="0">
                <a:solidFill>
                  <a:srgbClr val="404040"/>
                </a:solidFill>
                <a:latin typeface="Carlito"/>
                <a:cs typeface="Carlito"/>
              </a:rPr>
              <a:t>LC-39A </a:t>
            </a:r>
            <a:r>
              <a:rPr sz="2000" dirty="0">
                <a:solidFill>
                  <a:srgbClr val="404040"/>
                </a:solidFill>
                <a:latin typeface="Carlito"/>
                <a:cs typeface="Carlito"/>
              </a:rPr>
              <a:t>as an </a:t>
            </a:r>
            <a:r>
              <a:rPr sz="2000" spc="-25" dirty="0">
                <a:solidFill>
                  <a:srgbClr val="404040"/>
                </a:solidFill>
                <a:latin typeface="Carlito"/>
                <a:cs typeface="Carlito"/>
              </a:rPr>
              <a:t>example, </a:t>
            </a:r>
            <a:r>
              <a:rPr sz="2000" dirty="0">
                <a:solidFill>
                  <a:srgbClr val="404040"/>
                </a:solidFill>
                <a:latin typeface="Carlito"/>
                <a:cs typeface="Carlito"/>
              </a:rPr>
              <a:t>launch </a:t>
            </a:r>
            <a:r>
              <a:rPr sz="2000" spc="-15" dirty="0">
                <a:solidFill>
                  <a:srgbClr val="404040"/>
                </a:solidFill>
                <a:latin typeface="Carlito"/>
                <a:cs typeface="Carlito"/>
              </a:rPr>
              <a:t>sites are </a:t>
            </a:r>
            <a:r>
              <a:rPr sz="2000" spc="-10" dirty="0">
                <a:solidFill>
                  <a:srgbClr val="404040"/>
                </a:solidFill>
                <a:latin typeface="Carlito"/>
                <a:cs typeface="Carlito"/>
              </a:rPr>
              <a:t>very </a:t>
            </a:r>
            <a:r>
              <a:rPr sz="2000" spc="-5" dirty="0">
                <a:solidFill>
                  <a:srgbClr val="404040"/>
                </a:solidFill>
                <a:latin typeface="Carlito"/>
                <a:cs typeface="Carlito"/>
              </a:rPr>
              <a:t>close </a:t>
            </a:r>
            <a:r>
              <a:rPr sz="2000" spc="-25" dirty="0">
                <a:solidFill>
                  <a:srgbClr val="404040"/>
                </a:solidFill>
                <a:latin typeface="Carlito"/>
                <a:cs typeface="Carlito"/>
              </a:rPr>
              <a:t>to </a:t>
            </a:r>
            <a:r>
              <a:rPr sz="2000" spc="-35" dirty="0">
                <a:solidFill>
                  <a:srgbClr val="404040"/>
                </a:solidFill>
                <a:latin typeface="Carlito"/>
                <a:cs typeface="Carlito"/>
              </a:rPr>
              <a:t>railways </a:t>
            </a:r>
            <a:r>
              <a:rPr sz="2000" spc="-25" dirty="0">
                <a:solidFill>
                  <a:srgbClr val="404040"/>
                </a:solidFill>
                <a:latin typeface="Carlito"/>
                <a:cs typeface="Carlito"/>
              </a:rPr>
              <a:t>for </a:t>
            </a:r>
            <a:r>
              <a:rPr sz="2000" spc="-20" dirty="0">
                <a:solidFill>
                  <a:srgbClr val="404040"/>
                </a:solidFill>
                <a:latin typeface="Carlito"/>
                <a:cs typeface="Carlito"/>
              </a:rPr>
              <a:t>large </a:t>
            </a:r>
            <a:r>
              <a:rPr sz="2000" spc="-5" dirty="0">
                <a:solidFill>
                  <a:srgbClr val="404040"/>
                </a:solidFill>
                <a:latin typeface="Carlito"/>
                <a:cs typeface="Carlito"/>
              </a:rPr>
              <a:t>part and supply  </a:t>
            </a:r>
            <a:r>
              <a:rPr sz="2000" spc="-10" dirty="0">
                <a:solidFill>
                  <a:srgbClr val="404040"/>
                </a:solidFill>
                <a:latin typeface="Carlito"/>
                <a:cs typeface="Carlito"/>
              </a:rPr>
              <a:t>transportation. </a:t>
            </a:r>
            <a:r>
              <a:rPr sz="2000" spc="-5" dirty="0">
                <a:solidFill>
                  <a:srgbClr val="404040"/>
                </a:solidFill>
                <a:latin typeface="Carlito"/>
                <a:cs typeface="Carlito"/>
              </a:rPr>
              <a:t>Launch </a:t>
            </a:r>
            <a:r>
              <a:rPr sz="2000" spc="-15" dirty="0">
                <a:solidFill>
                  <a:srgbClr val="404040"/>
                </a:solidFill>
                <a:latin typeface="Carlito"/>
                <a:cs typeface="Carlito"/>
              </a:rPr>
              <a:t>sites are </a:t>
            </a:r>
            <a:r>
              <a:rPr sz="2000" dirty="0">
                <a:solidFill>
                  <a:srgbClr val="404040"/>
                </a:solidFill>
                <a:latin typeface="Carlito"/>
                <a:cs typeface="Carlito"/>
              </a:rPr>
              <a:t>close </a:t>
            </a:r>
            <a:r>
              <a:rPr sz="2000" spc="-20" dirty="0">
                <a:solidFill>
                  <a:srgbClr val="404040"/>
                </a:solidFill>
                <a:latin typeface="Carlito"/>
                <a:cs typeface="Carlito"/>
              </a:rPr>
              <a:t>to </a:t>
            </a:r>
            <a:r>
              <a:rPr sz="2000" spc="-25" dirty="0">
                <a:solidFill>
                  <a:srgbClr val="404040"/>
                </a:solidFill>
                <a:latin typeface="Carlito"/>
                <a:cs typeface="Carlito"/>
              </a:rPr>
              <a:t>highways </a:t>
            </a:r>
            <a:r>
              <a:rPr sz="2000" spc="-30" dirty="0">
                <a:solidFill>
                  <a:srgbClr val="404040"/>
                </a:solidFill>
                <a:latin typeface="Carlito"/>
                <a:cs typeface="Carlito"/>
              </a:rPr>
              <a:t>for </a:t>
            </a:r>
            <a:r>
              <a:rPr sz="2000" spc="-5" dirty="0">
                <a:solidFill>
                  <a:srgbClr val="404040"/>
                </a:solidFill>
                <a:latin typeface="Carlito"/>
                <a:cs typeface="Carlito"/>
              </a:rPr>
              <a:t>human </a:t>
            </a:r>
            <a:r>
              <a:rPr sz="2000" dirty="0">
                <a:solidFill>
                  <a:srgbClr val="404040"/>
                </a:solidFill>
                <a:latin typeface="Carlito"/>
                <a:cs typeface="Carlito"/>
              </a:rPr>
              <a:t>and </a:t>
            </a:r>
            <a:r>
              <a:rPr sz="2000" spc="-10" dirty="0">
                <a:solidFill>
                  <a:srgbClr val="404040"/>
                </a:solidFill>
                <a:latin typeface="Carlito"/>
                <a:cs typeface="Carlito"/>
              </a:rPr>
              <a:t>supply transport. Launch </a:t>
            </a:r>
            <a:r>
              <a:rPr sz="2000" spc="-15" dirty="0">
                <a:solidFill>
                  <a:srgbClr val="404040"/>
                </a:solidFill>
                <a:latin typeface="Carlito"/>
                <a:cs typeface="Carlito"/>
              </a:rPr>
              <a:t>sites  </a:t>
            </a:r>
            <a:r>
              <a:rPr sz="2000" spc="-20" dirty="0">
                <a:solidFill>
                  <a:srgbClr val="404040"/>
                </a:solidFill>
                <a:latin typeface="Carlito"/>
                <a:cs typeface="Carlito"/>
              </a:rPr>
              <a:t>are </a:t>
            </a:r>
            <a:r>
              <a:rPr sz="2000" spc="-5" dirty="0">
                <a:solidFill>
                  <a:srgbClr val="404040"/>
                </a:solidFill>
                <a:latin typeface="Carlito"/>
                <a:cs typeface="Carlito"/>
              </a:rPr>
              <a:t>also </a:t>
            </a:r>
            <a:r>
              <a:rPr sz="2000" dirty="0">
                <a:solidFill>
                  <a:srgbClr val="404040"/>
                </a:solidFill>
                <a:latin typeface="Carlito"/>
                <a:cs typeface="Carlito"/>
              </a:rPr>
              <a:t>close </a:t>
            </a:r>
            <a:r>
              <a:rPr sz="2000" spc="-15" dirty="0">
                <a:solidFill>
                  <a:srgbClr val="404040"/>
                </a:solidFill>
                <a:latin typeface="Carlito"/>
                <a:cs typeface="Carlito"/>
              </a:rPr>
              <a:t>to </a:t>
            </a:r>
            <a:r>
              <a:rPr sz="2000" spc="-10" dirty="0">
                <a:solidFill>
                  <a:srgbClr val="404040"/>
                </a:solidFill>
                <a:latin typeface="Carlito"/>
                <a:cs typeface="Carlito"/>
              </a:rPr>
              <a:t>coasts </a:t>
            </a:r>
            <a:r>
              <a:rPr sz="2000" spc="-5" dirty="0">
                <a:solidFill>
                  <a:srgbClr val="404040"/>
                </a:solidFill>
                <a:latin typeface="Carlito"/>
                <a:cs typeface="Carlito"/>
              </a:rPr>
              <a:t>and </a:t>
            </a:r>
            <a:r>
              <a:rPr sz="2000" spc="-20" dirty="0">
                <a:solidFill>
                  <a:srgbClr val="404040"/>
                </a:solidFill>
                <a:latin typeface="Carlito"/>
                <a:cs typeface="Carlito"/>
              </a:rPr>
              <a:t>relatively </a:t>
            </a:r>
            <a:r>
              <a:rPr sz="2000" spc="-25" dirty="0">
                <a:solidFill>
                  <a:srgbClr val="404040"/>
                </a:solidFill>
                <a:latin typeface="Carlito"/>
                <a:cs typeface="Carlito"/>
              </a:rPr>
              <a:t>far from </a:t>
            </a:r>
            <a:r>
              <a:rPr sz="2000" spc="-5" dirty="0">
                <a:solidFill>
                  <a:srgbClr val="404040"/>
                </a:solidFill>
                <a:latin typeface="Carlito"/>
                <a:cs typeface="Carlito"/>
              </a:rPr>
              <a:t>cities so </a:t>
            </a:r>
            <a:r>
              <a:rPr sz="2000" spc="-10" dirty="0">
                <a:solidFill>
                  <a:srgbClr val="404040"/>
                </a:solidFill>
                <a:latin typeface="Carlito"/>
                <a:cs typeface="Carlito"/>
              </a:rPr>
              <a:t>that </a:t>
            </a:r>
            <a:r>
              <a:rPr sz="2000" spc="-5" dirty="0">
                <a:solidFill>
                  <a:srgbClr val="404040"/>
                </a:solidFill>
                <a:latin typeface="Carlito"/>
                <a:cs typeface="Carlito"/>
              </a:rPr>
              <a:t>launch </a:t>
            </a:r>
            <a:r>
              <a:rPr sz="2000" spc="-20" dirty="0">
                <a:solidFill>
                  <a:srgbClr val="404040"/>
                </a:solidFill>
                <a:latin typeface="Carlito"/>
                <a:cs typeface="Carlito"/>
              </a:rPr>
              <a:t>failures </a:t>
            </a:r>
            <a:r>
              <a:rPr sz="2000" spc="-5" dirty="0">
                <a:solidFill>
                  <a:srgbClr val="404040"/>
                </a:solidFill>
                <a:latin typeface="Carlito"/>
                <a:cs typeface="Carlito"/>
              </a:rPr>
              <a:t>can land in the sea </a:t>
            </a:r>
            <a:r>
              <a:rPr sz="2000" spc="-40" dirty="0">
                <a:solidFill>
                  <a:srgbClr val="404040"/>
                </a:solidFill>
                <a:latin typeface="Carlito"/>
                <a:cs typeface="Carlito"/>
              </a:rPr>
              <a:t>to  </a:t>
            </a:r>
            <a:r>
              <a:rPr sz="2000" spc="-25" dirty="0">
                <a:solidFill>
                  <a:srgbClr val="404040"/>
                </a:solidFill>
                <a:latin typeface="Carlito"/>
                <a:cs typeface="Carlito"/>
              </a:rPr>
              <a:t>avoid </a:t>
            </a:r>
            <a:r>
              <a:rPr sz="2000" spc="-40" dirty="0">
                <a:solidFill>
                  <a:srgbClr val="404040"/>
                </a:solidFill>
                <a:latin typeface="Carlito"/>
                <a:cs typeface="Carlito"/>
              </a:rPr>
              <a:t>rockets </a:t>
            </a:r>
            <a:r>
              <a:rPr sz="2000" spc="-10" dirty="0">
                <a:solidFill>
                  <a:srgbClr val="404040"/>
                </a:solidFill>
                <a:latin typeface="Carlito"/>
                <a:cs typeface="Carlito"/>
              </a:rPr>
              <a:t>falling </a:t>
            </a:r>
            <a:r>
              <a:rPr sz="2000" spc="-5" dirty="0">
                <a:solidFill>
                  <a:srgbClr val="404040"/>
                </a:solidFill>
                <a:latin typeface="Carlito"/>
                <a:cs typeface="Carlito"/>
              </a:rPr>
              <a:t>on densely </a:t>
            </a:r>
            <a:r>
              <a:rPr sz="2000" spc="-20" dirty="0">
                <a:solidFill>
                  <a:srgbClr val="404040"/>
                </a:solidFill>
                <a:latin typeface="Carlito"/>
                <a:cs typeface="Carlito"/>
              </a:rPr>
              <a:t>populated</a:t>
            </a:r>
            <a:r>
              <a:rPr sz="2000" spc="-30" dirty="0">
                <a:solidFill>
                  <a:srgbClr val="404040"/>
                </a:solidFill>
                <a:latin typeface="Carlito"/>
                <a:cs typeface="Carlito"/>
              </a:rPr>
              <a:t> </a:t>
            </a:r>
            <a:r>
              <a:rPr sz="2000" spc="-5" dirty="0">
                <a:solidFill>
                  <a:srgbClr val="404040"/>
                </a:solidFill>
                <a:latin typeface="Carlito"/>
                <a:cs typeface="Carlito"/>
              </a:rPr>
              <a:t>areas.</a:t>
            </a:r>
            <a:endParaRPr sz="2000">
              <a:latin typeface="Carlito"/>
              <a:cs typeface="Carlito"/>
            </a:endParaRPr>
          </a:p>
        </p:txBody>
      </p:sp>
      <p:sp>
        <p:nvSpPr>
          <p:cNvPr id="4" name="object 4">
            <a:extLst>
              <a:ext uri="{FF2B5EF4-FFF2-40B4-BE49-F238E27FC236}">
                <a16:creationId xmlns:a16="http://schemas.microsoft.com/office/drawing/2014/main" id="{89284566-7779-487F-7B73-EF2407F61528}"/>
              </a:ext>
            </a:extLst>
          </p:cNvPr>
          <p:cNvSpPr/>
          <p:nvPr/>
        </p:nvSpPr>
        <p:spPr>
          <a:xfrm>
            <a:off x="523122" y="1581913"/>
            <a:ext cx="8389620" cy="1723643"/>
          </a:xfrm>
          <a:prstGeom prst="rect">
            <a:avLst/>
          </a:prstGeom>
          <a:blipFill>
            <a:blip r:embed="rId3" cstate="print"/>
            <a:stretch>
              <a:fillRect/>
            </a:stretch>
          </a:blipFill>
        </p:spPr>
        <p:txBody>
          <a:bodyPr wrap="square" lIns="0" tIns="0" rIns="0" bIns="0" rtlCol="0"/>
          <a:lstStyle/>
          <a:p>
            <a:endParaRPr dirty="0"/>
          </a:p>
        </p:txBody>
      </p:sp>
      <p:grpSp>
        <p:nvGrpSpPr>
          <p:cNvPr id="6" name="object 5">
            <a:extLst>
              <a:ext uri="{FF2B5EF4-FFF2-40B4-BE49-F238E27FC236}">
                <a16:creationId xmlns:a16="http://schemas.microsoft.com/office/drawing/2014/main" id="{95500E6F-0311-10E0-0BB0-9840784CC233}"/>
              </a:ext>
            </a:extLst>
          </p:cNvPr>
          <p:cNvGrpSpPr/>
          <p:nvPr/>
        </p:nvGrpSpPr>
        <p:grpSpPr>
          <a:xfrm>
            <a:off x="3695770" y="3505199"/>
            <a:ext cx="7505700" cy="1562100"/>
            <a:chOff x="2802635" y="3552444"/>
            <a:chExt cx="7505700" cy="1562100"/>
          </a:xfrm>
        </p:grpSpPr>
        <p:sp>
          <p:nvSpPr>
            <p:cNvPr id="7" name="object 6">
              <a:extLst>
                <a:ext uri="{FF2B5EF4-FFF2-40B4-BE49-F238E27FC236}">
                  <a16:creationId xmlns:a16="http://schemas.microsoft.com/office/drawing/2014/main" id="{2F89BD6F-E951-5A05-9AB5-EF0B9BC06142}"/>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D8E47C7A-21E2-FA22-E775-47DD6B4AFAC2}"/>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Successful Launches Across Launch Sites	</a:t>
            </a:r>
            <a:endParaRPr lang="en-US" dirty="0">
              <a:solidFill>
                <a:srgbClr val="0B49CB"/>
              </a:solidFill>
              <a:latin typeface="Abadi"/>
            </a:endParaRPr>
          </a:p>
        </p:txBody>
      </p:sp>
      <p:sp>
        <p:nvSpPr>
          <p:cNvPr id="2" name="object 3">
            <a:extLst>
              <a:ext uri="{FF2B5EF4-FFF2-40B4-BE49-F238E27FC236}">
                <a16:creationId xmlns:a16="http://schemas.microsoft.com/office/drawing/2014/main" id="{E63E99C6-7AA7-F662-C497-F9EEC962A076}"/>
              </a:ext>
            </a:extLst>
          </p:cNvPr>
          <p:cNvSpPr txBox="1"/>
          <p:nvPr/>
        </p:nvSpPr>
        <p:spPr>
          <a:xfrm>
            <a:off x="848055" y="4796409"/>
            <a:ext cx="10751820" cy="115443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is </a:t>
            </a:r>
            <a:r>
              <a:rPr sz="2000" dirty="0">
                <a:solidFill>
                  <a:srgbClr val="404040"/>
                </a:solidFill>
                <a:latin typeface="Carlito"/>
                <a:cs typeface="Carlito"/>
              </a:rPr>
              <a:t>the </a:t>
            </a:r>
            <a:r>
              <a:rPr sz="2000" spc="-5" dirty="0">
                <a:solidFill>
                  <a:srgbClr val="404040"/>
                </a:solidFill>
                <a:latin typeface="Carlito"/>
                <a:cs typeface="Carlito"/>
              </a:rPr>
              <a:t>distribution of successful </a:t>
            </a:r>
            <a:r>
              <a:rPr sz="2000" dirty="0">
                <a:solidFill>
                  <a:srgbClr val="404040"/>
                </a:solidFill>
                <a:latin typeface="Carlito"/>
                <a:cs typeface="Carlito"/>
              </a:rPr>
              <a:t>landings </a:t>
            </a:r>
            <a:r>
              <a:rPr sz="2000" spc="-20" dirty="0">
                <a:solidFill>
                  <a:srgbClr val="404040"/>
                </a:solidFill>
                <a:latin typeface="Carlito"/>
                <a:cs typeface="Carlito"/>
              </a:rPr>
              <a:t>across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5" dirty="0">
                <a:solidFill>
                  <a:srgbClr val="404040"/>
                </a:solidFill>
                <a:latin typeface="Carlito"/>
                <a:cs typeface="Carlito"/>
              </a:rPr>
              <a:t>CCAFS </a:t>
            </a:r>
            <a:r>
              <a:rPr sz="2000" spc="-10" dirty="0">
                <a:solidFill>
                  <a:srgbClr val="404040"/>
                </a:solidFill>
                <a:latin typeface="Carlito"/>
                <a:cs typeface="Carlito"/>
              </a:rPr>
              <a:t>LC-40 </a:t>
            </a:r>
            <a:r>
              <a:rPr sz="2000" spc="-5" dirty="0">
                <a:solidFill>
                  <a:srgbClr val="404040"/>
                </a:solidFill>
                <a:latin typeface="Carlito"/>
                <a:cs typeface="Carlito"/>
              </a:rPr>
              <a:t>is </a:t>
            </a:r>
            <a:r>
              <a:rPr sz="2000" dirty="0">
                <a:solidFill>
                  <a:srgbClr val="404040"/>
                </a:solidFill>
                <a:latin typeface="Carlito"/>
                <a:cs typeface="Carlito"/>
              </a:rPr>
              <a:t>the </a:t>
            </a:r>
            <a:r>
              <a:rPr sz="2000" spc="-5" dirty="0">
                <a:solidFill>
                  <a:srgbClr val="404040"/>
                </a:solidFill>
                <a:latin typeface="Carlito"/>
                <a:cs typeface="Carlito"/>
              </a:rPr>
              <a:t>old name of  CCAFS SLC-40 </a:t>
            </a:r>
            <a:r>
              <a:rPr sz="2000" dirty="0">
                <a:solidFill>
                  <a:srgbClr val="404040"/>
                </a:solidFill>
                <a:latin typeface="Carlito"/>
                <a:cs typeface="Carlito"/>
              </a:rPr>
              <a:t>so </a:t>
            </a:r>
            <a:r>
              <a:rPr sz="2000" spc="-5" dirty="0">
                <a:solidFill>
                  <a:srgbClr val="404040"/>
                </a:solidFill>
                <a:latin typeface="Carlito"/>
                <a:cs typeface="Carlito"/>
              </a:rPr>
              <a:t>CCAFS </a:t>
            </a:r>
            <a:r>
              <a:rPr sz="2000" dirty="0">
                <a:solidFill>
                  <a:srgbClr val="404040"/>
                </a:solidFill>
                <a:latin typeface="Carlito"/>
                <a:cs typeface="Carlito"/>
              </a:rPr>
              <a:t>and </a:t>
            </a:r>
            <a:r>
              <a:rPr sz="2000" spc="-5" dirty="0">
                <a:solidFill>
                  <a:srgbClr val="404040"/>
                </a:solidFill>
                <a:latin typeface="Carlito"/>
                <a:cs typeface="Carlito"/>
              </a:rPr>
              <a:t>KSC </a:t>
            </a:r>
            <a:r>
              <a:rPr sz="2000" spc="-35" dirty="0">
                <a:solidFill>
                  <a:srgbClr val="404040"/>
                </a:solidFill>
                <a:latin typeface="Carlito"/>
                <a:cs typeface="Carlito"/>
              </a:rPr>
              <a:t>have </a:t>
            </a:r>
            <a:r>
              <a:rPr sz="2000" dirty="0">
                <a:solidFill>
                  <a:srgbClr val="404040"/>
                </a:solidFill>
                <a:latin typeface="Carlito"/>
                <a:cs typeface="Carlito"/>
              </a:rPr>
              <a:t>the </a:t>
            </a:r>
            <a:r>
              <a:rPr sz="2000" spc="-5" dirty="0">
                <a:solidFill>
                  <a:srgbClr val="404040"/>
                </a:solidFill>
                <a:latin typeface="Carlito"/>
                <a:cs typeface="Carlito"/>
              </a:rPr>
              <a:t>same amount </a:t>
            </a:r>
            <a:r>
              <a:rPr sz="2000" dirty="0">
                <a:solidFill>
                  <a:srgbClr val="404040"/>
                </a:solidFill>
                <a:latin typeface="Carlito"/>
                <a:cs typeface="Carlito"/>
              </a:rPr>
              <a:t>of </a:t>
            </a:r>
            <a:r>
              <a:rPr sz="2000" spc="-5" dirty="0">
                <a:solidFill>
                  <a:srgbClr val="404040"/>
                </a:solidFill>
                <a:latin typeface="Carlito"/>
                <a:cs typeface="Carlito"/>
              </a:rPr>
              <a:t>successful landings, but </a:t>
            </a:r>
            <a:r>
              <a:rPr sz="2000" dirty="0">
                <a:solidFill>
                  <a:srgbClr val="404040"/>
                </a:solidFill>
                <a:latin typeface="Carlito"/>
                <a:cs typeface="Carlito"/>
              </a:rPr>
              <a:t>a majority of the  </a:t>
            </a:r>
            <a:r>
              <a:rPr sz="2000" spc="-5" dirty="0">
                <a:solidFill>
                  <a:srgbClr val="404040"/>
                </a:solidFill>
                <a:latin typeface="Carlito"/>
                <a:cs typeface="Carlito"/>
              </a:rPr>
              <a:t>successful </a:t>
            </a:r>
            <a:r>
              <a:rPr sz="2000" dirty="0">
                <a:solidFill>
                  <a:srgbClr val="404040"/>
                </a:solidFill>
                <a:latin typeface="Carlito"/>
                <a:cs typeface="Carlito"/>
              </a:rPr>
              <a:t>landings </a:t>
            </a:r>
            <a:r>
              <a:rPr sz="2000" spc="-5" dirty="0">
                <a:solidFill>
                  <a:srgbClr val="404040"/>
                </a:solidFill>
                <a:latin typeface="Carlito"/>
                <a:cs typeface="Carlito"/>
              </a:rPr>
              <a:t>where </a:t>
            </a:r>
            <a:r>
              <a:rPr sz="2000" spc="-20" dirty="0">
                <a:solidFill>
                  <a:srgbClr val="404040"/>
                </a:solidFill>
                <a:latin typeface="Carlito"/>
                <a:cs typeface="Carlito"/>
              </a:rPr>
              <a:t>performed </a:t>
            </a:r>
            <a:r>
              <a:rPr sz="2000" spc="-25" dirty="0">
                <a:solidFill>
                  <a:srgbClr val="404040"/>
                </a:solidFill>
                <a:latin typeface="Carlito"/>
                <a:cs typeface="Carlito"/>
              </a:rPr>
              <a:t>before </a:t>
            </a:r>
            <a:r>
              <a:rPr sz="2000" dirty="0">
                <a:solidFill>
                  <a:srgbClr val="404040"/>
                </a:solidFill>
                <a:latin typeface="Carlito"/>
                <a:cs typeface="Carlito"/>
              </a:rPr>
              <a:t>the </a:t>
            </a:r>
            <a:r>
              <a:rPr sz="2000" spc="-5" dirty="0">
                <a:solidFill>
                  <a:srgbClr val="404040"/>
                </a:solidFill>
                <a:latin typeface="Carlito"/>
                <a:cs typeface="Carlito"/>
              </a:rPr>
              <a:t>name </a:t>
            </a:r>
            <a:r>
              <a:rPr sz="2000" dirty="0">
                <a:solidFill>
                  <a:srgbClr val="404040"/>
                </a:solidFill>
                <a:latin typeface="Carlito"/>
                <a:cs typeface="Carlito"/>
              </a:rPr>
              <a:t>change. </a:t>
            </a:r>
            <a:r>
              <a:rPr sz="2000" spc="-40" dirty="0">
                <a:solidFill>
                  <a:srgbClr val="404040"/>
                </a:solidFill>
                <a:latin typeface="Carlito"/>
                <a:cs typeface="Carlito"/>
              </a:rPr>
              <a:t>VAFB </a:t>
            </a:r>
            <a:r>
              <a:rPr sz="2000" spc="-5" dirty="0">
                <a:solidFill>
                  <a:srgbClr val="404040"/>
                </a:solidFill>
                <a:latin typeface="Carlito"/>
                <a:cs typeface="Carlito"/>
              </a:rPr>
              <a:t>has </a:t>
            </a:r>
            <a:r>
              <a:rPr sz="2000" dirty="0">
                <a:solidFill>
                  <a:srgbClr val="404040"/>
                </a:solidFill>
                <a:latin typeface="Carlito"/>
                <a:cs typeface="Carlito"/>
              </a:rPr>
              <a:t>the </a:t>
            </a:r>
            <a:r>
              <a:rPr sz="2000" spc="-20" dirty="0">
                <a:solidFill>
                  <a:srgbClr val="404040"/>
                </a:solidFill>
                <a:latin typeface="Carlito"/>
                <a:cs typeface="Carlito"/>
              </a:rPr>
              <a:t>smallest share </a:t>
            </a:r>
            <a:r>
              <a:rPr sz="2000" spc="-5" dirty="0">
                <a:solidFill>
                  <a:srgbClr val="404040"/>
                </a:solidFill>
                <a:latin typeface="Carlito"/>
                <a:cs typeface="Carlito"/>
              </a:rPr>
              <a:t>of successful  </a:t>
            </a:r>
            <a:r>
              <a:rPr sz="2000" dirty="0">
                <a:solidFill>
                  <a:srgbClr val="404040"/>
                </a:solidFill>
                <a:latin typeface="Carlito"/>
                <a:cs typeface="Carlito"/>
              </a:rPr>
              <a:t>landings. </a:t>
            </a:r>
            <a:r>
              <a:rPr sz="2000" spc="-5" dirty="0">
                <a:solidFill>
                  <a:srgbClr val="404040"/>
                </a:solidFill>
                <a:latin typeface="Carlito"/>
                <a:cs typeface="Carlito"/>
              </a:rPr>
              <a:t>This </a:t>
            </a:r>
            <a:r>
              <a:rPr sz="2000" spc="-25" dirty="0">
                <a:solidFill>
                  <a:srgbClr val="404040"/>
                </a:solidFill>
                <a:latin typeface="Carlito"/>
                <a:cs typeface="Carlito"/>
              </a:rPr>
              <a:t>may </a:t>
            </a:r>
            <a:r>
              <a:rPr sz="2000" dirty="0">
                <a:solidFill>
                  <a:srgbClr val="404040"/>
                </a:solidFill>
                <a:latin typeface="Carlito"/>
                <a:cs typeface="Carlito"/>
              </a:rPr>
              <a:t>be due </a:t>
            </a:r>
            <a:r>
              <a:rPr sz="2000" spc="-20" dirty="0">
                <a:solidFill>
                  <a:srgbClr val="404040"/>
                </a:solidFill>
                <a:latin typeface="Carlito"/>
                <a:cs typeface="Carlito"/>
              </a:rPr>
              <a:t>to </a:t>
            </a:r>
            <a:r>
              <a:rPr sz="2000" spc="-5" dirty="0">
                <a:solidFill>
                  <a:srgbClr val="404040"/>
                </a:solidFill>
                <a:latin typeface="Carlito"/>
                <a:cs typeface="Carlito"/>
              </a:rPr>
              <a:t>smaller sample </a:t>
            </a:r>
            <a:r>
              <a:rPr sz="2000" dirty="0">
                <a:solidFill>
                  <a:srgbClr val="404040"/>
                </a:solidFill>
                <a:latin typeface="Carlito"/>
                <a:cs typeface="Carlito"/>
              </a:rPr>
              <a:t>and </a:t>
            </a:r>
            <a:r>
              <a:rPr sz="2000" spc="-5" dirty="0">
                <a:solidFill>
                  <a:srgbClr val="404040"/>
                </a:solidFill>
                <a:latin typeface="Carlito"/>
                <a:cs typeface="Carlito"/>
              </a:rPr>
              <a:t>increase in </a:t>
            </a:r>
            <a:r>
              <a:rPr sz="2000" spc="-15" dirty="0">
                <a:solidFill>
                  <a:srgbClr val="404040"/>
                </a:solidFill>
                <a:latin typeface="Carlito"/>
                <a:cs typeface="Carlito"/>
              </a:rPr>
              <a:t>difficulty </a:t>
            </a:r>
            <a:r>
              <a:rPr sz="2000" spc="-5" dirty="0">
                <a:solidFill>
                  <a:srgbClr val="404040"/>
                </a:solidFill>
                <a:latin typeface="Carlito"/>
                <a:cs typeface="Carlito"/>
              </a:rPr>
              <a:t>of </a:t>
            </a:r>
            <a:r>
              <a:rPr sz="2000" dirty="0">
                <a:solidFill>
                  <a:srgbClr val="404040"/>
                </a:solidFill>
                <a:latin typeface="Carlito"/>
                <a:cs typeface="Carlito"/>
              </a:rPr>
              <a:t>launching </a:t>
            </a:r>
            <a:r>
              <a:rPr sz="2000" spc="-5" dirty="0">
                <a:solidFill>
                  <a:srgbClr val="404040"/>
                </a:solidFill>
                <a:latin typeface="Carlito"/>
                <a:cs typeface="Carlito"/>
              </a:rPr>
              <a:t>in </a:t>
            </a:r>
            <a:r>
              <a:rPr sz="2000" dirty="0">
                <a:solidFill>
                  <a:srgbClr val="404040"/>
                </a:solidFill>
                <a:latin typeface="Carlito"/>
                <a:cs typeface="Carlito"/>
              </a:rPr>
              <a:t>the </a:t>
            </a:r>
            <a:r>
              <a:rPr sz="2000" spc="-25" dirty="0">
                <a:solidFill>
                  <a:srgbClr val="404040"/>
                </a:solidFill>
                <a:latin typeface="Carlito"/>
                <a:cs typeface="Carlito"/>
              </a:rPr>
              <a:t>west</a:t>
            </a:r>
            <a:r>
              <a:rPr sz="2000" spc="-65" dirty="0">
                <a:solidFill>
                  <a:srgbClr val="404040"/>
                </a:solidFill>
                <a:latin typeface="Carlito"/>
                <a:cs typeface="Carlito"/>
              </a:rPr>
              <a:t> </a:t>
            </a:r>
            <a:r>
              <a:rPr sz="2000" spc="-10" dirty="0">
                <a:solidFill>
                  <a:srgbClr val="404040"/>
                </a:solidFill>
                <a:latin typeface="Carlito"/>
                <a:cs typeface="Carlito"/>
              </a:rPr>
              <a:t>coast.</a:t>
            </a:r>
            <a:endParaRPr sz="2000">
              <a:latin typeface="Carlito"/>
              <a:cs typeface="Carlito"/>
            </a:endParaRPr>
          </a:p>
        </p:txBody>
      </p:sp>
      <p:sp>
        <p:nvSpPr>
          <p:cNvPr id="4" name="object 4">
            <a:extLst>
              <a:ext uri="{FF2B5EF4-FFF2-40B4-BE49-F238E27FC236}">
                <a16:creationId xmlns:a16="http://schemas.microsoft.com/office/drawing/2014/main" id="{A27F9CEC-A62B-8224-AF4A-39D0C6CB71C5}"/>
              </a:ext>
            </a:extLst>
          </p:cNvPr>
          <p:cNvSpPr/>
          <p:nvPr/>
        </p:nvSpPr>
        <p:spPr>
          <a:xfrm>
            <a:off x="4355591" y="1923288"/>
            <a:ext cx="2570988" cy="2581656"/>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67D11E26-ECEC-05C3-F90D-F4A2A862A242}"/>
              </a:ext>
            </a:extLst>
          </p:cNvPr>
          <p:cNvSpPr/>
          <p:nvPr/>
        </p:nvSpPr>
        <p:spPr>
          <a:xfrm>
            <a:off x="7970519" y="2189988"/>
            <a:ext cx="1085087" cy="6659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804550"/>
            <a:ext cx="6604090" cy="45147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253365" indent="-229235">
              <a:lnSpc>
                <a:spcPct val="100000"/>
              </a:lnSpc>
              <a:spcBef>
                <a:spcPts val="850"/>
              </a:spcBef>
              <a:buFont typeface="Arial"/>
              <a:buChar char="•"/>
              <a:tabLst>
                <a:tab pos="253365" algn="l"/>
                <a:tab pos="254000" algn="l"/>
              </a:tabLst>
            </a:pPr>
            <a:r>
              <a:rPr lang="en-GB" sz="2200" spc="-20" dirty="0">
                <a:solidFill>
                  <a:srgbClr val="BB562C"/>
                </a:solidFill>
                <a:latin typeface="Carlito"/>
                <a:cs typeface="Carlito"/>
              </a:rPr>
              <a:t>Commercial </a:t>
            </a:r>
            <a:r>
              <a:rPr lang="en-GB" sz="2200" spc="-10" dirty="0">
                <a:solidFill>
                  <a:srgbClr val="BB562C"/>
                </a:solidFill>
                <a:latin typeface="Carlito"/>
                <a:cs typeface="Carlito"/>
              </a:rPr>
              <a:t>Space </a:t>
            </a:r>
            <a:r>
              <a:rPr lang="en-GB" sz="2200" spc="-25" dirty="0">
                <a:solidFill>
                  <a:srgbClr val="BB562C"/>
                </a:solidFill>
                <a:latin typeface="Carlito"/>
                <a:cs typeface="Carlito"/>
              </a:rPr>
              <a:t>Age </a:t>
            </a:r>
            <a:r>
              <a:rPr lang="en-GB" sz="2200" spc="-5" dirty="0">
                <a:solidFill>
                  <a:srgbClr val="BB562C"/>
                </a:solidFill>
                <a:latin typeface="Carlito"/>
                <a:cs typeface="Carlito"/>
              </a:rPr>
              <a:t>is</a:t>
            </a:r>
            <a:r>
              <a:rPr lang="en-GB" sz="2200" spc="50" dirty="0">
                <a:solidFill>
                  <a:srgbClr val="BB562C"/>
                </a:solidFill>
                <a:latin typeface="Carlito"/>
                <a:cs typeface="Carlito"/>
              </a:rPr>
              <a:t> </a:t>
            </a:r>
            <a:r>
              <a:rPr lang="en-GB" sz="2200" spc="-20" dirty="0">
                <a:solidFill>
                  <a:srgbClr val="BB562C"/>
                </a:solidFill>
                <a:latin typeface="Carlito"/>
                <a:cs typeface="Carlito"/>
              </a:rPr>
              <a:t>Here</a:t>
            </a:r>
            <a:endParaRPr lang="en-GB" sz="2200" dirty="0">
              <a:latin typeface="Carlito"/>
              <a:cs typeface="Carlito"/>
            </a:endParaRPr>
          </a:p>
          <a:p>
            <a:pPr marL="253365" indent="-229235">
              <a:lnSpc>
                <a:spcPct val="100000"/>
              </a:lnSpc>
              <a:spcBef>
                <a:spcPts val="705"/>
              </a:spcBef>
              <a:buFont typeface="Arial"/>
              <a:buChar char="•"/>
              <a:tabLst>
                <a:tab pos="253365" algn="l"/>
                <a:tab pos="254000" algn="l"/>
              </a:tabLst>
            </a:pPr>
            <a:r>
              <a:rPr lang="en-GB" sz="2200" spc="-15" dirty="0">
                <a:solidFill>
                  <a:srgbClr val="BB562C"/>
                </a:solidFill>
                <a:latin typeface="Carlito"/>
                <a:cs typeface="Carlito"/>
              </a:rPr>
              <a:t>Space </a:t>
            </a:r>
            <a:r>
              <a:rPr lang="en-GB" sz="2200" spc="-5" dirty="0">
                <a:solidFill>
                  <a:srgbClr val="BB562C"/>
                </a:solidFill>
                <a:latin typeface="Carlito"/>
                <a:cs typeface="Carlito"/>
              </a:rPr>
              <a:t>X </a:t>
            </a:r>
            <a:r>
              <a:rPr lang="en-GB" sz="2200" spc="-15" dirty="0">
                <a:solidFill>
                  <a:srgbClr val="BB562C"/>
                </a:solidFill>
                <a:latin typeface="Carlito"/>
                <a:cs typeface="Carlito"/>
              </a:rPr>
              <a:t>has </a:t>
            </a:r>
            <a:r>
              <a:rPr lang="en-GB" sz="2200" spc="-20" dirty="0">
                <a:solidFill>
                  <a:srgbClr val="BB562C"/>
                </a:solidFill>
                <a:latin typeface="Carlito"/>
                <a:cs typeface="Carlito"/>
              </a:rPr>
              <a:t>best pricing </a:t>
            </a:r>
            <a:r>
              <a:rPr lang="en-GB" sz="2200" spc="-15" dirty="0">
                <a:solidFill>
                  <a:srgbClr val="BB562C"/>
                </a:solidFill>
                <a:latin typeface="Carlito"/>
                <a:cs typeface="Carlito"/>
              </a:rPr>
              <a:t>($62 </a:t>
            </a:r>
            <a:r>
              <a:rPr lang="en-GB" sz="2200" spc="-5" dirty="0">
                <a:solidFill>
                  <a:srgbClr val="BB562C"/>
                </a:solidFill>
                <a:latin typeface="Carlito"/>
                <a:cs typeface="Carlito"/>
              </a:rPr>
              <a:t>million </a:t>
            </a:r>
            <a:r>
              <a:rPr lang="en-GB" sz="2200" spc="-15" dirty="0">
                <a:solidFill>
                  <a:srgbClr val="BB562C"/>
                </a:solidFill>
                <a:latin typeface="Carlito"/>
                <a:cs typeface="Carlito"/>
              </a:rPr>
              <a:t>vs. </a:t>
            </a:r>
            <a:r>
              <a:rPr lang="en-GB" sz="2200" spc="-5" dirty="0">
                <a:solidFill>
                  <a:srgbClr val="BB562C"/>
                </a:solidFill>
                <a:latin typeface="Carlito"/>
                <a:cs typeface="Carlito"/>
              </a:rPr>
              <a:t>$165 million</a:t>
            </a:r>
            <a:r>
              <a:rPr lang="en-GB" sz="2200" spc="25" dirty="0">
                <a:solidFill>
                  <a:srgbClr val="BB562C"/>
                </a:solidFill>
                <a:latin typeface="Carlito"/>
                <a:cs typeface="Carlito"/>
              </a:rPr>
              <a:t> </a:t>
            </a:r>
            <a:r>
              <a:rPr lang="en-GB" sz="2200" spc="-5" dirty="0">
                <a:solidFill>
                  <a:srgbClr val="BB562C"/>
                </a:solidFill>
                <a:latin typeface="Carlito"/>
                <a:cs typeface="Carlito"/>
              </a:rPr>
              <a:t>USD)</a:t>
            </a:r>
            <a:endParaRPr lang="en-GB" sz="2200" dirty="0">
              <a:latin typeface="Carlito"/>
              <a:cs typeface="Carlito"/>
            </a:endParaRPr>
          </a:p>
          <a:p>
            <a:pPr marL="253365" indent="-229235">
              <a:lnSpc>
                <a:spcPct val="100000"/>
              </a:lnSpc>
              <a:spcBef>
                <a:spcPts val="695"/>
              </a:spcBef>
              <a:buFont typeface="Arial"/>
              <a:buChar char="•"/>
              <a:tabLst>
                <a:tab pos="253365" algn="l"/>
                <a:tab pos="254000" algn="l"/>
              </a:tabLst>
            </a:pPr>
            <a:r>
              <a:rPr lang="en-GB" sz="2200" spc="-25" dirty="0">
                <a:solidFill>
                  <a:srgbClr val="BB562C"/>
                </a:solidFill>
                <a:latin typeface="Carlito"/>
                <a:cs typeface="Carlito"/>
              </a:rPr>
              <a:t>Largely </a:t>
            </a:r>
            <a:r>
              <a:rPr lang="en-GB" sz="2200" spc="-15" dirty="0">
                <a:solidFill>
                  <a:srgbClr val="BB562C"/>
                </a:solidFill>
                <a:latin typeface="Carlito"/>
                <a:cs typeface="Carlito"/>
              </a:rPr>
              <a:t>due </a:t>
            </a:r>
            <a:r>
              <a:rPr lang="en-GB" sz="2200" spc="-30" dirty="0">
                <a:solidFill>
                  <a:srgbClr val="BB562C"/>
                </a:solidFill>
                <a:latin typeface="Carlito"/>
                <a:cs typeface="Carlito"/>
              </a:rPr>
              <a:t>to </a:t>
            </a:r>
            <a:r>
              <a:rPr lang="en-GB" sz="2200" spc="-5" dirty="0">
                <a:solidFill>
                  <a:srgbClr val="BB562C"/>
                </a:solidFill>
                <a:latin typeface="Carlito"/>
                <a:cs typeface="Carlito"/>
              </a:rPr>
              <a:t>ability </a:t>
            </a:r>
            <a:r>
              <a:rPr lang="en-GB" sz="2200" spc="-30" dirty="0">
                <a:solidFill>
                  <a:srgbClr val="BB562C"/>
                </a:solidFill>
                <a:latin typeface="Carlito"/>
                <a:cs typeface="Carlito"/>
              </a:rPr>
              <a:t>to recover </a:t>
            </a:r>
            <a:r>
              <a:rPr lang="en-GB" sz="2200" spc="-15" dirty="0">
                <a:solidFill>
                  <a:srgbClr val="BB562C"/>
                </a:solidFill>
                <a:latin typeface="Carlito"/>
                <a:cs typeface="Carlito"/>
              </a:rPr>
              <a:t>part </a:t>
            </a:r>
            <a:r>
              <a:rPr lang="en-GB" sz="2200" dirty="0">
                <a:solidFill>
                  <a:srgbClr val="BB562C"/>
                </a:solidFill>
                <a:latin typeface="Carlito"/>
                <a:cs typeface="Carlito"/>
              </a:rPr>
              <a:t>of </a:t>
            </a:r>
            <a:r>
              <a:rPr lang="en-GB" sz="2200" spc="-45" dirty="0">
                <a:solidFill>
                  <a:srgbClr val="BB562C"/>
                </a:solidFill>
                <a:latin typeface="Carlito"/>
                <a:cs typeface="Carlito"/>
              </a:rPr>
              <a:t>rocket </a:t>
            </a:r>
            <a:r>
              <a:rPr lang="en-GB" sz="2200" spc="-25" dirty="0">
                <a:solidFill>
                  <a:srgbClr val="BB562C"/>
                </a:solidFill>
                <a:latin typeface="Carlito"/>
                <a:cs typeface="Carlito"/>
              </a:rPr>
              <a:t>(Stage</a:t>
            </a:r>
            <a:r>
              <a:rPr lang="en-GB" sz="2200" spc="135" dirty="0">
                <a:solidFill>
                  <a:srgbClr val="BB562C"/>
                </a:solidFill>
                <a:latin typeface="Carlito"/>
                <a:cs typeface="Carlito"/>
              </a:rPr>
              <a:t> </a:t>
            </a:r>
            <a:r>
              <a:rPr lang="en-GB" sz="2200" spc="-5" dirty="0">
                <a:solidFill>
                  <a:srgbClr val="BB562C"/>
                </a:solidFill>
                <a:latin typeface="Carlito"/>
                <a:cs typeface="Carlito"/>
              </a:rPr>
              <a:t>1)</a:t>
            </a:r>
            <a:endParaRPr lang="en-GB" sz="2200" dirty="0">
              <a:latin typeface="Carlito"/>
              <a:cs typeface="Carlito"/>
            </a:endParaRPr>
          </a:p>
          <a:p>
            <a:pPr marL="253365" indent="-229235">
              <a:lnSpc>
                <a:spcPct val="100000"/>
              </a:lnSpc>
              <a:spcBef>
                <a:spcPts val="700"/>
              </a:spcBef>
              <a:buFont typeface="Arial"/>
              <a:buChar char="•"/>
              <a:tabLst>
                <a:tab pos="253365" algn="l"/>
                <a:tab pos="254000" algn="l"/>
              </a:tabLst>
            </a:pPr>
            <a:r>
              <a:rPr lang="en-GB" sz="2200" spc="-15" dirty="0">
                <a:solidFill>
                  <a:srgbClr val="BB562C"/>
                </a:solidFill>
                <a:latin typeface="Carlito"/>
                <a:cs typeface="Carlito"/>
              </a:rPr>
              <a:t>Space </a:t>
            </a:r>
            <a:r>
              <a:rPr lang="en-GB" sz="2200" spc="-5" dirty="0">
                <a:solidFill>
                  <a:srgbClr val="BB562C"/>
                </a:solidFill>
                <a:latin typeface="Carlito"/>
                <a:cs typeface="Carlito"/>
              </a:rPr>
              <a:t>Y </a:t>
            </a:r>
            <a:r>
              <a:rPr lang="en-GB" sz="2200" spc="-25" dirty="0">
                <a:solidFill>
                  <a:srgbClr val="BB562C"/>
                </a:solidFill>
                <a:latin typeface="Carlito"/>
                <a:cs typeface="Carlito"/>
              </a:rPr>
              <a:t>wants </a:t>
            </a:r>
            <a:r>
              <a:rPr lang="en-GB" sz="2200" spc="-30" dirty="0">
                <a:solidFill>
                  <a:srgbClr val="BB562C"/>
                </a:solidFill>
                <a:latin typeface="Carlito"/>
                <a:cs typeface="Carlito"/>
              </a:rPr>
              <a:t>to </a:t>
            </a:r>
            <a:r>
              <a:rPr lang="en-GB" sz="2200" spc="-25" dirty="0">
                <a:solidFill>
                  <a:srgbClr val="BB562C"/>
                </a:solidFill>
                <a:latin typeface="Carlito"/>
                <a:cs typeface="Carlito"/>
              </a:rPr>
              <a:t>compete </a:t>
            </a:r>
            <a:r>
              <a:rPr lang="en-GB" sz="2200" spc="-5" dirty="0">
                <a:solidFill>
                  <a:srgbClr val="BB562C"/>
                </a:solidFill>
                <a:latin typeface="Carlito"/>
                <a:cs typeface="Carlito"/>
              </a:rPr>
              <a:t>with </a:t>
            </a:r>
            <a:r>
              <a:rPr lang="en-GB" sz="2200" spc="-10" dirty="0">
                <a:solidFill>
                  <a:srgbClr val="BB562C"/>
                </a:solidFill>
                <a:latin typeface="Carlito"/>
                <a:cs typeface="Carlito"/>
              </a:rPr>
              <a:t>Space</a:t>
            </a:r>
            <a:r>
              <a:rPr lang="en-GB" sz="2200" spc="60" dirty="0">
                <a:solidFill>
                  <a:srgbClr val="BB562C"/>
                </a:solidFill>
                <a:latin typeface="Carlito"/>
                <a:cs typeface="Carlito"/>
              </a:rPr>
              <a:t> </a:t>
            </a:r>
            <a:r>
              <a:rPr lang="en-GB" sz="2200" spc="-5" dirty="0">
                <a:solidFill>
                  <a:srgbClr val="BB562C"/>
                </a:solidFill>
                <a:latin typeface="Carlito"/>
                <a:cs typeface="Carlito"/>
              </a:rPr>
              <a:t>X</a:t>
            </a:r>
            <a:endParaRPr lang="en-GB" sz="2200" dirty="0">
              <a:latin typeface="Carlito"/>
              <a:cs typeface="Carlito"/>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a:t>
            </a:r>
          </a:p>
          <a:p>
            <a:pPr>
              <a:spcBef>
                <a:spcPts val="1400"/>
              </a:spcBef>
            </a:pPr>
            <a:r>
              <a:rPr lang="en-GB" sz="2200" spc="-10" dirty="0">
                <a:solidFill>
                  <a:srgbClr val="BB562C"/>
                </a:solidFill>
                <a:latin typeface="Carlito"/>
                <a:cs typeface="Carlito"/>
              </a:rPr>
              <a:t>Space </a:t>
            </a:r>
            <a:r>
              <a:rPr lang="en-GB" sz="2200" spc="-5" dirty="0">
                <a:solidFill>
                  <a:srgbClr val="BB562C"/>
                </a:solidFill>
                <a:latin typeface="Carlito"/>
                <a:cs typeface="Carlito"/>
              </a:rPr>
              <a:t>Y </a:t>
            </a:r>
            <a:r>
              <a:rPr lang="en-GB" sz="2200" spc="-25" dirty="0">
                <a:solidFill>
                  <a:srgbClr val="BB562C"/>
                </a:solidFill>
                <a:latin typeface="Carlito"/>
                <a:cs typeface="Carlito"/>
              </a:rPr>
              <a:t>tasks </a:t>
            </a:r>
            <a:r>
              <a:rPr lang="en-GB" sz="2200" spc="-5" dirty="0">
                <a:solidFill>
                  <a:srgbClr val="BB562C"/>
                </a:solidFill>
                <a:latin typeface="Carlito"/>
                <a:cs typeface="Carlito"/>
              </a:rPr>
              <a:t>us </a:t>
            </a:r>
            <a:r>
              <a:rPr lang="en-GB" sz="2200" spc="-30" dirty="0">
                <a:solidFill>
                  <a:srgbClr val="BB562C"/>
                </a:solidFill>
                <a:latin typeface="Carlito"/>
                <a:cs typeface="Carlito"/>
              </a:rPr>
              <a:t>to </a:t>
            </a:r>
            <a:r>
              <a:rPr lang="en-GB" sz="2200" spc="-25" dirty="0">
                <a:solidFill>
                  <a:srgbClr val="BB562C"/>
                </a:solidFill>
                <a:latin typeface="Carlito"/>
                <a:cs typeface="Carlito"/>
              </a:rPr>
              <a:t>train </a:t>
            </a:r>
            <a:r>
              <a:rPr lang="en-GB" sz="2200" spc="-5" dirty="0">
                <a:solidFill>
                  <a:srgbClr val="BB562C"/>
                </a:solidFill>
                <a:latin typeface="Carlito"/>
                <a:cs typeface="Carlito"/>
              </a:rPr>
              <a:t>a machine learning model </a:t>
            </a:r>
            <a:r>
              <a:rPr lang="en-GB" sz="2200" spc="-60" dirty="0">
                <a:solidFill>
                  <a:srgbClr val="BB562C"/>
                </a:solidFill>
                <a:latin typeface="Carlito"/>
                <a:cs typeface="Carlito"/>
              </a:rPr>
              <a:t>to  </a:t>
            </a:r>
            <a:r>
              <a:rPr lang="en-GB" sz="2200" spc="-20" dirty="0">
                <a:solidFill>
                  <a:srgbClr val="BB562C"/>
                </a:solidFill>
                <a:latin typeface="Carlito"/>
                <a:cs typeface="Carlito"/>
              </a:rPr>
              <a:t>predict successful </a:t>
            </a:r>
            <a:r>
              <a:rPr lang="en-GB" sz="2200" spc="-25" dirty="0">
                <a:solidFill>
                  <a:srgbClr val="BB562C"/>
                </a:solidFill>
                <a:latin typeface="Carlito"/>
                <a:cs typeface="Carlito"/>
              </a:rPr>
              <a:t>Stage </a:t>
            </a:r>
            <a:r>
              <a:rPr lang="en-GB" sz="2200" spc="-5" dirty="0">
                <a:solidFill>
                  <a:srgbClr val="BB562C"/>
                </a:solidFill>
                <a:latin typeface="Carlito"/>
                <a:cs typeface="Carlito"/>
              </a:rPr>
              <a:t>1</a:t>
            </a:r>
            <a:r>
              <a:rPr lang="en-GB" sz="2200" spc="45" dirty="0">
                <a:solidFill>
                  <a:srgbClr val="BB562C"/>
                </a:solidFill>
                <a:latin typeface="Carlito"/>
                <a:cs typeface="Carlito"/>
              </a:rPr>
              <a:t> </a:t>
            </a:r>
            <a:r>
              <a:rPr lang="en-GB" sz="2200" spc="-25" dirty="0">
                <a:solidFill>
                  <a:srgbClr val="BB562C"/>
                </a:solidFill>
                <a:latin typeface="Carlito"/>
                <a:cs typeface="Carlito"/>
              </a:rPr>
              <a:t>recovery</a:t>
            </a:r>
            <a:endParaRPr lang="en-GB" sz="2200" dirty="0">
              <a:latin typeface="Carlito"/>
              <a:cs typeface="Carlito"/>
            </a:endParaRPr>
          </a:p>
          <a:p>
            <a:pPr>
              <a:spcBef>
                <a:spcPts val="1400"/>
              </a:spcBef>
            </a:pPr>
            <a:endParaRPr lang="en-US" sz="2200" dirty="0">
              <a:solidFill>
                <a:schemeClr val="accent3">
                  <a:lumMod val="25000"/>
                </a:schemeClr>
              </a:solidFill>
              <a:latin typeface="Abadi" panose="020B0604020104020204" pitchFamily="34" charset="0"/>
            </a:endParaRPr>
          </a:p>
        </p:txBody>
      </p:sp>
      <p:sp>
        <p:nvSpPr>
          <p:cNvPr id="2" name="object 7">
            <a:extLst>
              <a:ext uri="{FF2B5EF4-FFF2-40B4-BE49-F238E27FC236}">
                <a16:creationId xmlns:a16="http://schemas.microsoft.com/office/drawing/2014/main" id="{C8E688EB-97F4-7E7E-7BE6-DE60AA552D1C}"/>
              </a:ext>
            </a:extLst>
          </p:cNvPr>
          <p:cNvSpPr/>
          <p:nvPr/>
        </p:nvSpPr>
        <p:spPr>
          <a:xfrm>
            <a:off x="7908283" y="1406652"/>
            <a:ext cx="4043171" cy="4044696"/>
          </a:xfrm>
          <a:prstGeom prst="rect">
            <a:avLst/>
          </a:prstGeom>
          <a:blipFill>
            <a:blip r:embed="rId3" cstate="print"/>
            <a:stretch>
              <a:fillRect/>
            </a:stretch>
          </a:blipFill>
        </p:spPr>
        <p:txBody>
          <a:bodyPr wrap="square" lIns="0" tIns="0" rIns="0" bIns="0" rtlCol="0"/>
          <a:lstStyle/>
          <a:p>
            <a:endParaRPr/>
          </a:p>
        </p:txBody>
      </p:sp>
      <p:sp>
        <p:nvSpPr>
          <p:cNvPr id="3" name="object 8">
            <a:extLst>
              <a:ext uri="{FF2B5EF4-FFF2-40B4-BE49-F238E27FC236}">
                <a16:creationId xmlns:a16="http://schemas.microsoft.com/office/drawing/2014/main" id="{19BE8AEB-8880-8F7E-3D18-25E2D4A62284}"/>
              </a:ext>
            </a:extLst>
          </p:cNvPr>
          <p:cNvSpPr txBox="1"/>
          <p:nvPr/>
        </p:nvSpPr>
        <p:spPr>
          <a:xfrm>
            <a:off x="8658598" y="5499065"/>
            <a:ext cx="2542540"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rlito"/>
                <a:cs typeface="Carlito"/>
              </a:rPr>
              <a:t>SpaceX </a:t>
            </a:r>
            <a:r>
              <a:rPr sz="1400" spc="-20" dirty="0">
                <a:latin typeface="Carlito"/>
                <a:cs typeface="Carlito"/>
              </a:rPr>
              <a:t>Falcon </a:t>
            </a:r>
            <a:r>
              <a:rPr sz="1400" dirty="0">
                <a:latin typeface="Carlito"/>
                <a:cs typeface="Carlito"/>
              </a:rPr>
              <a:t>9 </a:t>
            </a:r>
            <a:r>
              <a:rPr sz="1400" spc="-25" dirty="0">
                <a:latin typeface="Carlito"/>
                <a:cs typeface="Carlito"/>
              </a:rPr>
              <a:t>Rocket </a:t>
            </a:r>
            <a:r>
              <a:rPr sz="1400" dirty="0">
                <a:latin typeface="Carlito"/>
                <a:cs typeface="Carlito"/>
              </a:rPr>
              <a:t>– </a:t>
            </a:r>
            <a:r>
              <a:rPr sz="1400" spc="-5" dirty="0">
                <a:latin typeface="Carlito"/>
                <a:cs typeface="Carlito"/>
              </a:rPr>
              <a:t>The</a:t>
            </a:r>
            <a:r>
              <a:rPr sz="1400" spc="-185" dirty="0">
                <a:latin typeface="Carlito"/>
                <a:cs typeface="Carlito"/>
              </a:rPr>
              <a:t> </a:t>
            </a:r>
            <a:r>
              <a:rPr sz="1400" spc="-45" dirty="0">
                <a:latin typeface="Carlito"/>
                <a:cs typeface="Carlito"/>
              </a:rPr>
              <a:t>Verge</a:t>
            </a:r>
            <a:endParaRPr sz="1400">
              <a:latin typeface="Carlito"/>
              <a:cs typeface="Carlito"/>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Highest Success Rate Launch Site	</a:t>
            </a:r>
            <a:endParaRPr lang="en-US" dirty="0">
              <a:solidFill>
                <a:srgbClr val="0B49CB"/>
              </a:solidFill>
              <a:latin typeface="Abadi"/>
            </a:endParaRPr>
          </a:p>
        </p:txBody>
      </p:sp>
      <p:sp>
        <p:nvSpPr>
          <p:cNvPr id="2" name="object 3">
            <a:extLst>
              <a:ext uri="{FF2B5EF4-FFF2-40B4-BE49-F238E27FC236}">
                <a16:creationId xmlns:a16="http://schemas.microsoft.com/office/drawing/2014/main" id="{1EF39988-8BFF-B597-C3AB-AD8018FF2FA5}"/>
              </a:ext>
            </a:extLst>
          </p:cNvPr>
          <p:cNvSpPr txBox="1"/>
          <p:nvPr/>
        </p:nvSpPr>
        <p:spPr>
          <a:xfrm>
            <a:off x="1176019" y="5068061"/>
            <a:ext cx="916749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latin typeface="Carlito"/>
                <a:cs typeface="Carlito"/>
              </a:rPr>
              <a:t>KSC LC-39A has </a:t>
            </a:r>
            <a:r>
              <a:rPr sz="2000" dirty="0">
                <a:solidFill>
                  <a:srgbClr val="404040"/>
                </a:solidFill>
                <a:latin typeface="Carlito"/>
                <a:cs typeface="Carlito"/>
              </a:rPr>
              <a:t>the </a:t>
            </a:r>
            <a:r>
              <a:rPr sz="2000" spc="-10" dirty="0">
                <a:solidFill>
                  <a:srgbClr val="404040"/>
                </a:solidFill>
                <a:latin typeface="Carlito"/>
                <a:cs typeface="Carlito"/>
              </a:rPr>
              <a:t>highest </a:t>
            </a:r>
            <a:r>
              <a:rPr sz="2000" dirty="0">
                <a:solidFill>
                  <a:srgbClr val="404040"/>
                </a:solidFill>
                <a:latin typeface="Carlito"/>
                <a:cs typeface="Carlito"/>
              </a:rPr>
              <a:t>success </a:t>
            </a:r>
            <a:r>
              <a:rPr sz="2000" spc="-40" dirty="0">
                <a:solidFill>
                  <a:srgbClr val="404040"/>
                </a:solidFill>
                <a:latin typeface="Carlito"/>
                <a:cs typeface="Carlito"/>
              </a:rPr>
              <a:t>rate </a:t>
            </a:r>
            <a:r>
              <a:rPr sz="2000" spc="-5" dirty="0">
                <a:solidFill>
                  <a:srgbClr val="404040"/>
                </a:solidFill>
                <a:latin typeface="Carlito"/>
                <a:cs typeface="Carlito"/>
              </a:rPr>
              <a:t>with </a:t>
            </a:r>
            <a:r>
              <a:rPr sz="2000" dirty="0">
                <a:solidFill>
                  <a:srgbClr val="404040"/>
                </a:solidFill>
                <a:latin typeface="Carlito"/>
                <a:cs typeface="Carlito"/>
              </a:rPr>
              <a:t>10 </a:t>
            </a:r>
            <a:r>
              <a:rPr sz="2000" spc="-5" dirty="0">
                <a:solidFill>
                  <a:srgbClr val="404040"/>
                </a:solidFill>
                <a:latin typeface="Carlito"/>
                <a:cs typeface="Carlito"/>
              </a:rPr>
              <a:t>successful </a:t>
            </a:r>
            <a:r>
              <a:rPr sz="2000" dirty="0">
                <a:solidFill>
                  <a:srgbClr val="404040"/>
                </a:solidFill>
                <a:latin typeface="Carlito"/>
                <a:cs typeface="Carlito"/>
              </a:rPr>
              <a:t>landings and 3 </a:t>
            </a:r>
            <a:r>
              <a:rPr sz="2000" spc="-20" dirty="0">
                <a:solidFill>
                  <a:srgbClr val="404040"/>
                </a:solidFill>
                <a:latin typeface="Carlito"/>
                <a:cs typeface="Carlito"/>
              </a:rPr>
              <a:t>failed</a:t>
            </a:r>
            <a:r>
              <a:rPr sz="2000" spc="-105" dirty="0">
                <a:solidFill>
                  <a:srgbClr val="404040"/>
                </a:solidFill>
                <a:latin typeface="Carlito"/>
                <a:cs typeface="Carlito"/>
              </a:rPr>
              <a:t> </a:t>
            </a:r>
            <a:r>
              <a:rPr sz="2000" dirty="0">
                <a:solidFill>
                  <a:srgbClr val="404040"/>
                </a:solidFill>
                <a:latin typeface="Carlito"/>
                <a:cs typeface="Carlito"/>
              </a:rPr>
              <a:t>landings.</a:t>
            </a:r>
            <a:endParaRPr sz="2000">
              <a:latin typeface="Carlito"/>
              <a:cs typeface="Carlito"/>
            </a:endParaRPr>
          </a:p>
        </p:txBody>
      </p:sp>
      <p:sp>
        <p:nvSpPr>
          <p:cNvPr id="4" name="object 4">
            <a:extLst>
              <a:ext uri="{FF2B5EF4-FFF2-40B4-BE49-F238E27FC236}">
                <a16:creationId xmlns:a16="http://schemas.microsoft.com/office/drawing/2014/main" id="{83C7A979-5BD4-5E13-3FE3-C2147ACDB281}"/>
              </a:ext>
            </a:extLst>
          </p:cNvPr>
          <p:cNvSpPr/>
          <p:nvPr/>
        </p:nvSpPr>
        <p:spPr>
          <a:xfrm>
            <a:off x="4811267" y="2243327"/>
            <a:ext cx="2570988" cy="2570988"/>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534EFCC3-C4BE-97C0-446B-D04FEA5555C3}"/>
              </a:ext>
            </a:extLst>
          </p:cNvPr>
          <p:cNvSpPr/>
          <p:nvPr/>
        </p:nvSpPr>
        <p:spPr>
          <a:xfrm>
            <a:off x="1248155" y="2308860"/>
            <a:ext cx="3401568" cy="152400"/>
          </a:xfrm>
          <a:prstGeom prst="rect">
            <a:avLst/>
          </a:prstGeom>
          <a:blipFill>
            <a:blip r:embed="rId4"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CD2A5BAE-334E-ABE3-418D-F92A12155920}"/>
              </a:ext>
            </a:extLst>
          </p:cNvPr>
          <p:cNvSpPr/>
          <p:nvPr/>
        </p:nvSpPr>
        <p:spPr>
          <a:xfrm>
            <a:off x="8031480" y="2429255"/>
            <a:ext cx="324611" cy="3048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Payload Mass vs. Success vs. Booster  Version Category</a:t>
            </a:r>
            <a:endParaRPr lang="en-US" dirty="0">
              <a:solidFill>
                <a:srgbClr val="0B49CB"/>
              </a:solidFill>
              <a:latin typeface="Abadi"/>
            </a:endParaRPr>
          </a:p>
        </p:txBody>
      </p:sp>
      <p:sp>
        <p:nvSpPr>
          <p:cNvPr id="2" name="object 3">
            <a:extLst>
              <a:ext uri="{FF2B5EF4-FFF2-40B4-BE49-F238E27FC236}">
                <a16:creationId xmlns:a16="http://schemas.microsoft.com/office/drawing/2014/main" id="{91FF58DF-E680-6BB2-549C-DC3930280F29}"/>
              </a:ext>
            </a:extLst>
          </p:cNvPr>
          <p:cNvSpPr txBox="1"/>
          <p:nvPr/>
        </p:nvSpPr>
        <p:spPr>
          <a:xfrm>
            <a:off x="1084275" y="4868926"/>
            <a:ext cx="9767570" cy="1169670"/>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Plotly dashboard has </a:t>
            </a:r>
            <a:r>
              <a:rPr sz="2000" dirty="0">
                <a:solidFill>
                  <a:srgbClr val="404040"/>
                </a:solidFill>
                <a:latin typeface="Carlito"/>
                <a:cs typeface="Carlito"/>
              </a:rPr>
              <a:t>a </a:t>
            </a:r>
            <a:r>
              <a:rPr sz="2000" spc="-25" dirty="0">
                <a:solidFill>
                  <a:srgbClr val="404040"/>
                </a:solidFill>
                <a:latin typeface="Carlito"/>
                <a:cs typeface="Carlito"/>
              </a:rPr>
              <a:t>Payload </a:t>
            </a:r>
            <a:r>
              <a:rPr sz="2000" spc="-20" dirty="0">
                <a:solidFill>
                  <a:srgbClr val="404040"/>
                </a:solidFill>
                <a:latin typeface="Carlito"/>
                <a:cs typeface="Carlito"/>
              </a:rPr>
              <a:t>range </a:t>
            </a:r>
            <a:r>
              <a:rPr sz="2000" spc="-60" dirty="0">
                <a:solidFill>
                  <a:srgbClr val="404040"/>
                </a:solidFill>
                <a:latin typeface="Carlito"/>
                <a:cs typeface="Carlito"/>
              </a:rPr>
              <a:t>selector. </a:t>
            </a:r>
            <a:r>
              <a:rPr sz="2000" spc="-65" dirty="0">
                <a:solidFill>
                  <a:srgbClr val="404040"/>
                </a:solidFill>
                <a:latin typeface="Carlito"/>
                <a:cs typeface="Carlito"/>
              </a:rPr>
              <a:t>However, </a:t>
            </a:r>
            <a:r>
              <a:rPr sz="2000" dirty="0">
                <a:solidFill>
                  <a:srgbClr val="404040"/>
                </a:solidFill>
                <a:latin typeface="Carlito"/>
                <a:cs typeface="Carlito"/>
              </a:rPr>
              <a:t>this </a:t>
            </a:r>
            <a:r>
              <a:rPr sz="2000" spc="-5" dirty="0">
                <a:solidFill>
                  <a:srgbClr val="404040"/>
                </a:solidFill>
                <a:latin typeface="Carlito"/>
                <a:cs typeface="Carlito"/>
              </a:rPr>
              <a:t>is </a:t>
            </a:r>
            <a:r>
              <a:rPr sz="2000" spc="-10" dirty="0">
                <a:solidFill>
                  <a:srgbClr val="404040"/>
                </a:solidFill>
                <a:latin typeface="Carlito"/>
                <a:cs typeface="Carlito"/>
              </a:rPr>
              <a:t>set </a:t>
            </a:r>
            <a:r>
              <a:rPr sz="2000" spc="-20" dirty="0">
                <a:solidFill>
                  <a:srgbClr val="404040"/>
                </a:solidFill>
                <a:latin typeface="Carlito"/>
                <a:cs typeface="Carlito"/>
              </a:rPr>
              <a:t>from </a:t>
            </a:r>
            <a:r>
              <a:rPr sz="2000" dirty="0">
                <a:solidFill>
                  <a:srgbClr val="404040"/>
                </a:solidFill>
                <a:latin typeface="Carlito"/>
                <a:cs typeface="Carlito"/>
              </a:rPr>
              <a:t>0-10000 </a:t>
            </a:r>
            <a:r>
              <a:rPr sz="2000" spc="-20" dirty="0">
                <a:solidFill>
                  <a:srgbClr val="404040"/>
                </a:solidFill>
                <a:latin typeface="Carlito"/>
                <a:cs typeface="Carlito"/>
              </a:rPr>
              <a:t>instead </a:t>
            </a:r>
            <a:r>
              <a:rPr sz="2000" spc="-5" dirty="0">
                <a:solidFill>
                  <a:srgbClr val="404040"/>
                </a:solidFill>
                <a:latin typeface="Carlito"/>
                <a:cs typeface="Carlito"/>
              </a:rPr>
              <a:t>of </a:t>
            </a:r>
            <a:r>
              <a:rPr sz="2000" dirty="0">
                <a:solidFill>
                  <a:srgbClr val="404040"/>
                </a:solidFill>
                <a:latin typeface="Carlito"/>
                <a:cs typeface="Carlito"/>
              </a:rPr>
              <a:t>the  </a:t>
            </a:r>
            <a:r>
              <a:rPr sz="2000" spc="-20" dirty="0">
                <a:solidFill>
                  <a:srgbClr val="404040"/>
                </a:solidFill>
                <a:latin typeface="Carlito"/>
                <a:cs typeface="Carlito"/>
              </a:rPr>
              <a:t>max </a:t>
            </a:r>
            <a:r>
              <a:rPr sz="2000" spc="-25" dirty="0">
                <a:solidFill>
                  <a:srgbClr val="404040"/>
                </a:solidFill>
                <a:latin typeface="Carlito"/>
                <a:cs typeface="Carlito"/>
              </a:rPr>
              <a:t>Payload </a:t>
            </a:r>
            <a:r>
              <a:rPr sz="2000" spc="-5" dirty="0">
                <a:solidFill>
                  <a:srgbClr val="404040"/>
                </a:solidFill>
                <a:latin typeface="Carlito"/>
                <a:cs typeface="Carlito"/>
              </a:rPr>
              <a:t>of </a:t>
            </a:r>
            <a:r>
              <a:rPr sz="2000" dirty="0">
                <a:solidFill>
                  <a:srgbClr val="404040"/>
                </a:solidFill>
                <a:latin typeface="Carlito"/>
                <a:cs typeface="Carlito"/>
              </a:rPr>
              <a:t>15600. </a:t>
            </a:r>
            <a:r>
              <a:rPr sz="2000" spc="-5" dirty="0">
                <a:solidFill>
                  <a:srgbClr val="404040"/>
                </a:solidFill>
                <a:latin typeface="Carlito"/>
                <a:cs typeface="Carlito"/>
              </a:rPr>
              <a:t>Class </a:t>
            </a:r>
            <a:r>
              <a:rPr sz="2000" spc="-20" dirty="0">
                <a:solidFill>
                  <a:srgbClr val="404040"/>
                </a:solidFill>
                <a:latin typeface="Carlito"/>
                <a:cs typeface="Carlito"/>
              </a:rPr>
              <a:t>indicates </a:t>
            </a:r>
            <a:r>
              <a:rPr sz="2000" dirty="0">
                <a:solidFill>
                  <a:srgbClr val="404040"/>
                </a:solidFill>
                <a:latin typeface="Carlito"/>
                <a:cs typeface="Carlito"/>
              </a:rPr>
              <a:t>1 </a:t>
            </a:r>
            <a:r>
              <a:rPr sz="2000" spc="-30" dirty="0">
                <a:solidFill>
                  <a:srgbClr val="404040"/>
                </a:solidFill>
                <a:latin typeface="Carlito"/>
                <a:cs typeface="Carlito"/>
              </a:rPr>
              <a:t>for </a:t>
            </a:r>
            <a:r>
              <a:rPr sz="2000" spc="-5" dirty="0">
                <a:solidFill>
                  <a:srgbClr val="404040"/>
                </a:solidFill>
                <a:latin typeface="Carlito"/>
                <a:cs typeface="Carlito"/>
              </a:rPr>
              <a:t>successful </a:t>
            </a:r>
            <a:r>
              <a:rPr sz="2000" dirty="0">
                <a:solidFill>
                  <a:srgbClr val="404040"/>
                </a:solidFill>
                <a:latin typeface="Carlito"/>
                <a:cs typeface="Carlito"/>
              </a:rPr>
              <a:t>landing and 0 </a:t>
            </a:r>
            <a:r>
              <a:rPr sz="2000" spc="-30" dirty="0">
                <a:solidFill>
                  <a:srgbClr val="404040"/>
                </a:solidFill>
                <a:latin typeface="Carlito"/>
                <a:cs typeface="Carlito"/>
              </a:rPr>
              <a:t>for </a:t>
            </a:r>
            <a:r>
              <a:rPr sz="2000" spc="-20" dirty="0">
                <a:solidFill>
                  <a:srgbClr val="404040"/>
                </a:solidFill>
                <a:latin typeface="Carlito"/>
                <a:cs typeface="Carlito"/>
              </a:rPr>
              <a:t>failure. </a:t>
            </a:r>
            <a:r>
              <a:rPr sz="2000" spc="-25" dirty="0">
                <a:solidFill>
                  <a:srgbClr val="404040"/>
                </a:solidFill>
                <a:latin typeface="Carlito"/>
                <a:cs typeface="Carlito"/>
              </a:rPr>
              <a:t>Scatter </a:t>
            </a:r>
            <a:r>
              <a:rPr sz="2000" spc="-5" dirty="0">
                <a:solidFill>
                  <a:srgbClr val="404040"/>
                </a:solidFill>
                <a:latin typeface="Carlito"/>
                <a:cs typeface="Carlito"/>
              </a:rPr>
              <a:t>plot also  accounts </a:t>
            </a:r>
            <a:r>
              <a:rPr sz="2000" spc="-25" dirty="0">
                <a:solidFill>
                  <a:srgbClr val="404040"/>
                </a:solidFill>
                <a:latin typeface="Carlito"/>
                <a:cs typeface="Carlito"/>
              </a:rPr>
              <a:t>for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20" dirty="0">
                <a:solidFill>
                  <a:srgbClr val="404040"/>
                </a:solidFill>
                <a:latin typeface="Carlito"/>
                <a:cs typeface="Carlito"/>
              </a:rPr>
              <a:t>category </a:t>
            </a:r>
            <a:r>
              <a:rPr sz="2000" spc="-5" dirty="0">
                <a:solidFill>
                  <a:srgbClr val="404040"/>
                </a:solidFill>
                <a:latin typeface="Carlito"/>
                <a:cs typeface="Carlito"/>
              </a:rPr>
              <a:t>in color </a:t>
            </a:r>
            <a:r>
              <a:rPr sz="2000" dirty="0">
                <a:solidFill>
                  <a:srgbClr val="404040"/>
                </a:solidFill>
                <a:latin typeface="Carlito"/>
                <a:cs typeface="Carlito"/>
              </a:rPr>
              <a:t>and number </a:t>
            </a:r>
            <a:r>
              <a:rPr sz="2000" spc="-5" dirty="0">
                <a:solidFill>
                  <a:srgbClr val="404040"/>
                </a:solidFill>
                <a:latin typeface="Carlito"/>
                <a:cs typeface="Carlito"/>
              </a:rPr>
              <a:t>of </a:t>
            </a:r>
            <a:r>
              <a:rPr sz="2000" dirty="0">
                <a:solidFill>
                  <a:srgbClr val="404040"/>
                </a:solidFill>
                <a:latin typeface="Carlito"/>
                <a:cs typeface="Carlito"/>
              </a:rPr>
              <a:t>launches </a:t>
            </a:r>
            <a:r>
              <a:rPr sz="2000" spc="-5" dirty="0">
                <a:solidFill>
                  <a:srgbClr val="404040"/>
                </a:solidFill>
                <a:latin typeface="Carlito"/>
                <a:cs typeface="Carlito"/>
              </a:rPr>
              <a:t>in </a:t>
            </a:r>
            <a:r>
              <a:rPr sz="2000" spc="-15" dirty="0">
                <a:solidFill>
                  <a:srgbClr val="404040"/>
                </a:solidFill>
                <a:latin typeface="Carlito"/>
                <a:cs typeface="Carlito"/>
              </a:rPr>
              <a:t>point </a:t>
            </a:r>
            <a:r>
              <a:rPr sz="2000" spc="-25" dirty="0">
                <a:solidFill>
                  <a:srgbClr val="404040"/>
                </a:solidFill>
                <a:latin typeface="Carlito"/>
                <a:cs typeface="Carlito"/>
              </a:rPr>
              <a:t>size. </a:t>
            </a:r>
            <a:r>
              <a:rPr sz="2000" spc="-5" dirty="0">
                <a:solidFill>
                  <a:srgbClr val="404040"/>
                </a:solidFill>
                <a:latin typeface="Carlito"/>
                <a:cs typeface="Carlito"/>
              </a:rPr>
              <a:t>In </a:t>
            </a:r>
            <a:r>
              <a:rPr sz="2000" dirty="0">
                <a:solidFill>
                  <a:srgbClr val="404040"/>
                </a:solidFill>
                <a:latin typeface="Carlito"/>
                <a:cs typeface="Carlito"/>
              </a:rPr>
              <a:t>this  </a:t>
            </a:r>
            <a:r>
              <a:rPr sz="2000" spc="-5" dirty="0">
                <a:solidFill>
                  <a:srgbClr val="404040"/>
                </a:solidFill>
                <a:latin typeface="Carlito"/>
                <a:cs typeface="Carlito"/>
              </a:rPr>
              <a:t>particular </a:t>
            </a:r>
            <a:r>
              <a:rPr sz="2000" spc="-20" dirty="0">
                <a:solidFill>
                  <a:srgbClr val="404040"/>
                </a:solidFill>
                <a:latin typeface="Carlito"/>
                <a:cs typeface="Carlito"/>
              </a:rPr>
              <a:t>range </a:t>
            </a:r>
            <a:r>
              <a:rPr sz="2000" spc="-5" dirty="0">
                <a:solidFill>
                  <a:srgbClr val="404040"/>
                </a:solidFill>
                <a:latin typeface="Carlito"/>
                <a:cs typeface="Carlito"/>
              </a:rPr>
              <a:t>of </a:t>
            </a:r>
            <a:r>
              <a:rPr sz="2000" dirty="0">
                <a:solidFill>
                  <a:srgbClr val="404040"/>
                </a:solidFill>
                <a:latin typeface="Carlito"/>
                <a:cs typeface="Carlito"/>
              </a:rPr>
              <a:t>0-6000, </a:t>
            </a:r>
            <a:r>
              <a:rPr sz="2000" spc="-20" dirty="0">
                <a:solidFill>
                  <a:srgbClr val="404040"/>
                </a:solidFill>
                <a:latin typeface="Carlito"/>
                <a:cs typeface="Carlito"/>
              </a:rPr>
              <a:t>interestingly </a:t>
            </a:r>
            <a:r>
              <a:rPr sz="2000" spc="-5" dirty="0">
                <a:solidFill>
                  <a:srgbClr val="404040"/>
                </a:solidFill>
                <a:latin typeface="Carlito"/>
                <a:cs typeface="Carlito"/>
              </a:rPr>
              <a:t>there </a:t>
            </a:r>
            <a:r>
              <a:rPr sz="2000" spc="-20" dirty="0">
                <a:solidFill>
                  <a:srgbClr val="404040"/>
                </a:solidFill>
                <a:latin typeface="Carlito"/>
                <a:cs typeface="Carlito"/>
              </a:rPr>
              <a:t>are two failed </a:t>
            </a:r>
            <a:r>
              <a:rPr sz="2000" dirty="0">
                <a:solidFill>
                  <a:srgbClr val="404040"/>
                </a:solidFill>
                <a:latin typeface="Carlito"/>
                <a:cs typeface="Carlito"/>
              </a:rPr>
              <a:t>landings </a:t>
            </a:r>
            <a:r>
              <a:rPr sz="2000" spc="-5" dirty="0">
                <a:solidFill>
                  <a:srgbClr val="404040"/>
                </a:solidFill>
                <a:latin typeface="Carlito"/>
                <a:cs typeface="Carlito"/>
              </a:rPr>
              <a:t>with payloads of </a:t>
            </a:r>
            <a:r>
              <a:rPr sz="2000" spc="-45" dirty="0">
                <a:solidFill>
                  <a:srgbClr val="404040"/>
                </a:solidFill>
                <a:latin typeface="Carlito"/>
                <a:cs typeface="Carlito"/>
              </a:rPr>
              <a:t>zero</a:t>
            </a:r>
            <a:r>
              <a:rPr sz="2000" spc="-30" dirty="0">
                <a:solidFill>
                  <a:srgbClr val="404040"/>
                </a:solidFill>
                <a:latin typeface="Carlito"/>
                <a:cs typeface="Carlito"/>
              </a:rPr>
              <a:t> </a:t>
            </a:r>
            <a:r>
              <a:rPr sz="2000" dirty="0">
                <a:solidFill>
                  <a:srgbClr val="404040"/>
                </a:solidFill>
                <a:latin typeface="Carlito"/>
                <a:cs typeface="Carlito"/>
              </a:rPr>
              <a:t>kg.</a:t>
            </a:r>
            <a:endParaRPr sz="2000">
              <a:latin typeface="Carlito"/>
              <a:cs typeface="Carlito"/>
            </a:endParaRPr>
          </a:p>
        </p:txBody>
      </p:sp>
      <p:sp>
        <p:nvSpPr>
          <p:cNvPr id="4" name="object 4">
            <a:extLst>
              <a:ext uri="{FF2B5EF4-FFF2-40B4-BE49-F238E27FC236}">
                <a16:creationId xmlns:a16="http://schemas.microsoft.com/office/drawing/2014/main" id="{178628E9-7D6F-873E-56F8-4785DF068B65}"/>
              </a:ext>
            </a:extLst>
          </p:cNvPr>
          <p:cNvSpPr/>
          <p:nvPr/>
        </p:nvSpPr>
        <p:spPr>
          <a:xfrm>
            <a:off x="417958" y="1774321"/>
            <a:ext cx="11568046" cy="29815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
        <p:nvSpPr>
          <p:cNvPr id="3" name="object 7">
            <a:extLst>
              <a:ext uri="{FF2B5EF4-FFF2-40B4-BE49-F238E27FC236}">
                <a16:creationId xmlns:a16="http://schemas.microsoft.com/office/drawing/2014/main" id="{729A0546-9452-EBB3-365E-52863969D74C}"/>
              </a:ext>
            </a:extLst>
          </p:cNvPr>
          <p:cNvSpPr txBox="1"/>
          <p:nvPr/>
        </p:nvSpPr>
        <p:spPr>
          <a:xfrm>
            <a:off x="797970" y="4213581"/>
            <a:ext cx="9558020" cy="304635"/>
          </a:xfrm>
          <a:prstGeom prst="rect">
            <a:avLst/>
          </a:prstGeom>
        </p:spPr>
        <p:txBody>
          <a:bodyPr vert="horz" wrap="square" lIns="0" tIns="12700" rIns="0" bIns="0" rtlCol="0">
            <a:spAutoFit/>
          </a:bodyPr>
          <a:lstStyle/>
          <a:p>
            <a:pPr marL="12700">
              <a:lnSpc>
                <a:spcPts val="2745"/>
              </a:lnSpc>
              <a:spcBef>
                <a:spcPts val="100"/>
              </a:spcBef>
              <a:tabLst>
                <a:tab pos="3461385" algn="l"/>
                <a:tab pos="4001135" algn="l"/>
                <a:tab pos="5398770" algn="l"/>
                <a:tab pos="7389495" algn="l"/>
                <a:tab pos="8218170" algn="l"/>
              </a:tabLst>
            </a:pPr>
            <a:r>
              <a:rPr sz="1200" spc="-130" dirty="0">
                <a:solidFill>
                  <a:schemeClr val="tx1">
                    <a:lumMod val="65000"/>
                    <a:lumOff val="35000"/>
                  </a:schemeClr>
                </a:solidFill>
                <a:latin typeface="Arial"/>
                <a:cs typeface="Arial"/>
              </a:rPr>
              <a:t>GRIDSEARCHCV(CV=10)</a:t>
            </a:r>
            <a:r>
              <a:rPr lang="en-IN" sz="1200" spc="-130" dirty="0">
                <a:solidFill>
                  <a:schemeClr val="tx1">
                    <a:lumMod val="65000"/>
                    <a:lumOff val="35000"/>
                  </a:schemeClr>
                </a:solidFill>
                <a:latin typeface="Arial"/>
                <a:cs typeface="Arial"/>
              </a:rPr>
              <a:t> </a:t>
            </a:r>
            <a:r>
              <a:rPr sz="1200" spc="-200" dirty="0">
                <a:solidFill>
                  <a:schemeClr val="tx1">
                    <a:lumMod val="65000"/>
                    <a:lumOff val="35000"/>
                  </a:schemeClr>
                </a:solidFill>
                <a:latin typeface="Arial"/>
                <a:cs typeface="Arial"/>
              </a:rPr>
              <a:t>ON</a:t>
            </a:r>
            <a:r>
              <a:rPr lang="en-IN" sz="1200" spc="-200" dirty="0">
                <a:solidFill>
                  <a:schemeClr val="tx1">
                    <a:lumMod val="65000"/>
                    <a:lumOff val="35000"/>
                  </a:schemeClr>
                </a:solidFill>
                <a:latin typeface="Arial"/>
                <a:cs typeface="Arial"/>
              </a:rPr>
              <a:t>  </a:t>
            </a:r>
            <a:r>
              <a:rPr sz="1200" spc="-160" dirty="0">
                <a:solidFill>
                  <a:schemeClr val="tx1">
                    <a:lumMod val="65000"/>
                    <a:lumOff val="35000"/>
                  </a:schemeClr>
                </a:solidFill>
                <a:latin typeface="Arial"/>
                <a:cs typeface="Arial"/>
              </a:rPr>
              <a:t>LOGISTIC</a:t>
            </a:r>
            <a:r>
              <a:rPr lang="en-IN" sz="1200" spc="-160" dirty="0">
                <a:solidFill>
                  <a:schemeClr val="tx1">
                    <a:lumMod val="65000"/>
                    <a:lumOff val="35000"/>
                  </a:schemeClr>
                </a:solidFill>
                <a:latin typeface="Arial"/>
                <a:cs typeface="Arial"/>
              </a:rPr>
              <a:t> </a:t>
            </a:r>
            <a:r>
              <a:rPr sz="1200" spc="-190" dirty="0">
                <a:solidFill>
                  <a:schemeClr val="tx1">
                    <a:lumMod val="65000"/>
                    <a:lumOff val="35000"/>
                  </a:schemeClr>
                </a:solidFill>
                <a:latin typeface="Arial"/>
                <a:cs typeface="Arial"/>
              </a:rPr>
              <a:t>REGRESSION,</a:t>
            </a:r>
            <a:r>
              <a:rPr lang="en-IN" sz="1200" spc="-190" dirty="0">
                <a:solidFill>
                  <a:schemeClr val="tx1">
                    <a:lumMod val="65000"/>
                    <a:lumOff val="35000"/>
                  </a:schemeClr>
                </a:solidFill>
                <a:latin typeface="Arial"/>
                <a:cs typeface="Arial"/>
              </a:rPr>
              <a:t> </a:t>
            </a:r>
            <a:r>
              <a:rPr sz="1200" spc="-95" dirty="0">
                <a:solidFill>
                  <a:schemeClr val="tx1">
                    <a:lumMod val="65000"/>
                    <a:lumOff val="35000"/>
                  </a:schemeClr>
                </a:solidFill>
                <a:latin typeface="Arial"/>
                <a:cs typeface="Arial"/>
              </a:rPr>
              <a:t>SVM,</a:t>
            </a:r>
            <a:r>
              <a:rPr lang="en-IN" sz="1200" spc="-95" dirty="0">
                <a:solidFill>
                  <a:schemeClr val="tx1">
                    <a:lumMod val="65000"/>
                    <a:lumOff val="35000"/>
                  </a:schemeClr>
                </a:solidFill>
                <a:latin typeface="Arial"/>
                <a:cs typeface="Arial"/>
              </a:rPr>
              <a:t> </a:t>
            </a:r>
            <a:r>
              <a:rPr sz="1200" spc="-150" dirty="0">
                <a:solidFill>
                  <a:schemeClr val="tx1">
                    <a:lumMod val="65000"/>
                    <a:lumOff val="35000"/>
                  </a:schemeClr>
                </a:solidFill>
                <a:latin typeface="Arial"/>
                <a:cs typeface="Arial"/>
              </a:rPr>
              <a:t>DECISION</a:t>
            </a:r>
            <a:r>
              <a:rPr lang="en-IN" sz="1200" dirty="0">
                <a:solidFill>
                  <a:schemeClr val="tx1">
                    <a:lumMod val="65000"/>
                    <a:lumOff val="35000"/>
                  </a:schemeClr>
                </a:solidFill>
                <a:latin typeface="Arial"/>
                <a:cs typeface="Arial"/>
              </a:rPr>
              <a:t> </a:t>
            </a:r>
            <a:r>
              <a:rPr sz="1200" spc="-220" dirty="0">
                <a:solidFill>
                  <a:schemeClr val="tx1">
                    <a:lumMod val="65000"/>
                    <a:lumOff val="35000"/>
                  </a:schemeClr>
                </a:solidFill>
                <a:latin typeface="Arial"/>
                <a:cs typeface="Arial"/>
              </a:rPr>
              <a:t>TREE,</a:t>
            </a:r>
            <a:r>
              <a:rPr lang="en-IN" sz="1200" spc="-220" dirty="0">
                <a:solidFill>
                  <a:schemeClr val="tx1">
                    <a:lumMod val="65000"/>
                    <a:lumOff val="35000"/>
                  </a:schemeClr>
                </a:solidFill>
                <a:latin typeface="Arial"/>
                <a:cs typeface="Arial"/>
              </a:rPr>
              <a:t> </a:t>
            </a:r>
            <a:r>
              <a:rPr sz="1200" spc="-155" dirty="0">
                <a:solidFill>
                  <a:schemeClr val="tx1">
                    <a:lumMod val="65000"/>
                    <a:lumOff val="35000"/>
                  </a:schemeClr>
                </a:solidFill>
                <a:latin typeface="Arial"/>
                <a:cs typeface="Arial"/>
              </a:rPr>
              <a:t>AND</a:t>
            </a:r>
            <a:r>
              <a:rPr lang="en-IN" sz="1200" spc="-155" dirty="0">
                <a:solidFill>
                  <a:schemeClr val="tx1">
                    <a:lumMod val="65000"/>
                    <a:lumOff val="35000"/>
                  </a:schemeClr>
                </a:solidFill>
                <a:latin typeface="Arial"/>
                <a:cs typeface="Arial"/>
              </a:rPr>
              <a:t> </a:t>
            </a:r>
            <a:r>
              <a:rPr sz="1200" spc="-180" dirty="0">
                <a:solidFill>
                  <a:schemeClr val="tx1">
                    <a:lumMod val="65000"/>
                    <a:lumOff val="35000"/>
                  </a:schemeClr>
                </a:solidFill>
                <a:latin typeface="Arial"/>
                <a:cs typeface="Arial"/>
              </a:rPr>
              <a:t>KNN</a:t>
            </a:r>
            <a:endParaRPr sz="1200" dirty="0">
              <a:solidFill>
                <a:schemeClr val="tx1">
                  <a:lumMod val="65000"/>
                  <a:lumOff val="35000"/>
                </a:schemeClr>
              </a:solidFill>
              <a:latin typeface="Arial"/>
              <a:cs typeface="Arial"/>
            </a:endParaRP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6">
            <a:extLst>
              <a:ext uri="{FF2B5EF4-FFF2-40B4-BE49-F238E27FC236}">
                <a16:creationId xmlns:a16="http://schemas.microsoft.com/office/drawing/2014/main" id="{29735F65-7CD0-24D4-1B17-21F3357AC42E}"/>
              </a:ext>
            </a:extLst>
          </p:cNvPr>
          <p:cNvSpPr txBox="1"/>
          <p:nvPr/>
        </p:nvSpPr>
        <p:spPr>
          <a:xfrm>
            <a:off x="1176019" y="5135075"/>
            <a:ext cx="9213215" cy="1184275"/>
          </a:xfrm>
          <a:prstGeom prst="rect">
            <a:avLst/>
          </a:prstGeom>
        </p:spPr>
        <p:txBody>
          <a:bodyPr vert="horz" wrap="square" lIns="0" tIns="12700" rIns="0" bIns="0" rtlCol="0">
            <a:spAutoFit/>
          </a:bodyPr>
          <a:lstStyle/>
          <a:p>
            <a:pPr marL="12700" marR="2860040">
              <a:lnSpc>
                <a:spcPct val="120700"/>
              </a:lnSpc>
              <a:spcBef>
                <a:spcPts val="100"/>
              </a:spcBef>
            </a:pPr>
            <a:r>
              <a:rPr sz="1600" spc="-5" dirty="0">
                <a:solidFill>
                  <a:schemeClr val="tx1">
                    <a:lumMod val="65000"/>
                    <a:lumOff val="35000"/>
                  </a:schemeClr>
                </a:solidFill>
                <a:latin typeface="Carlito"/>
                <a:cs typeface="Carlito"/>
              </a:rPr>
              <a:t>All models had virtually the </a:t>
            </a:r>
            <a:r>
              <a:rPr sz="1600" spc="-10" dirty="0">
                <a:solidFill>
                  <a:schemeClr val="tx1">
                    <a:lumMod val="65000"/>
                    <a:lumOff val="35000"/>
                  </a:schemeClr>
                </a:solidFill>
                <a:latin typeface="Carlito"/>
                <a:cs typeface="Carlito"/>
              </a:rPr>
              <a:t>same </a:t>
            </a:r>
            <a:r>
              <a:rPr sz="1600" spc="-20" dirty="0">
                <a:solidFill>
                  <a:schemeClr val="tx1">
                    <a:lumMod val="65000"/>
                    <a:lumOff val="35000"/>
                  </a:schemeClr>
                </a:solidFill>
                <a:latin typeface="Carlito"/>
                <a:cs typeface="Carlito"/>
              </a:rPr>
              <a:t>accuracy </a:t>
            </a:r>
            <a:r>
              <a:rPr sz="1600" spc="-5" dirty="0">
                <a:solidFill>
                  <a:schemeClr val="tx1">
                    <a:lumMod val="65000"/>
                    <a:lumOff val="35000"/>
                  </a:schemeClr>
                </a:solidFill>
                <a:latin typeface="Carlito"/>
                <a:cs typeface="Carlito"/>
              </a:rPr>
              <a:t>on the </a:t>
            </a:r>
            <a:r>
              <a:rPr sz="1600" spc="-20" dirty="0">
                <a:solidFill>
                  <a:schemeClr val="tx1">
                    <a:lumMod val="65000"/>
                    <a:lumOff val="35000"/>
                  </a:schemeClr>
                </a:solidFill>
                <a:latin typeface="Carlito"/>
                <a:cs typeface="Carlito"/>
              </a:rPr>
              <a:t>test set </a:t>
            </a:r>
            <a:r>
              <a:rPr sz="1600" spc="-15" dirty="0">
                <a:solidFill>
                  <a:schemeClr val="tx1">
                    <a:lumMod val="65000"/>
                    <a:lumOff val="35000"/>
                  </a:schemeClr>
                </a:solidFill>
                <a:latin typeface="Carlito"/>
                <a:cs typeface="Carlito"/>
              </a:rPr>
              <a:t>at </a:t>
            </a:r>
            <a:r>
              <a:rPr sz="1600" spc="-20" dirty="0">
                <a:solidFill>
                  <a:schemeClr val="tx1">
                    <a:lumMod val="65000"/>
                    <a:lumOff val="35000"/>
                  </a:schemeClr>
                </a:solidFill>
                <a:latin typeface="Carlito"/>
                <a:cs typeface="Carlito"/>
              </a:rPr>
              <a:t>83.33% </a:t>
            </a:r>
            <a:r>
              <a:rPr sz="1600" spc="-45" dirty="0">
                <a:solidFill>
                  <a:schemeClr val="tx1">
                    <a:lumMod val="65000"/>
                    <a:lumOff val="35000"/>
                  </a:schemeClr>
                </a:solidFill>
                <a:latin typeface="Carlito"/>
                <a:cs typeface="Carlito"/>
              </a:rPr>
              <a:t>accuracy.  </a:t>
            </a:r>
            <a:r>
              <a:rPr sz="1600" dirty="0">
                <a:solidFill>
                  <a:schemeClr val="tx1">
                    <a:lumMod val="65000"/>
                    <a:lumOff val="35000"/>
                  </a:schemeClr>
                </a:solidFill>
                <a:latin typeface="Carlito"/>
                <a:cs typeface="Carlito"/>
              </a:rPr>
              <a:t>It </a:t>
            </a:r>
            <a:r>
              <a:rPr sz="1600" spc="-5" dirty="0">
                <a:solidFill>
                  <a:schemeClr val="tx1">
                    <a:lumMod val="65000"/>
                    <a:lumOff val="35000"/>
                  </a:schemeClr>
                </a:solidFill>
                <a:latin typeface="Carlito"/>
                <a:cs typeface="Carlito"/>
              </a:rPr>
              <a:t>should be </a:t>
            </a:r>
            <a:r>
              <a:rPr sz="1600" spc="-15" dirty="0">
                <a:solidFill>
                  <a:schemeClr val="tx1">
                    <a:lumMod val="65000"/>
                    <a:lumOff val="35000"/>
                  </a:schemeClr>
                </a:solidFill>
                <a:latin typeface="Carlito"/>
                <a:cs typeface="Carlito"/>
              </a:rPr>
              <a:t>noted </a:t>
            </a:r>
            <a:r>
              <a:rPr sz="1600" spc="-10" dirty="0">
                <a:solidFill>
                  <a:schemeClr val="tx1">
                    <a:lumMod val="65000"/>
                    <a:lumOff val="35000"/>
                  </a:schemeClr>
                </a:solidFill>
                <a:latin typeface="Carlito"/>
                <a:cs typeface="Carlito"/>
              </a:rPr>
              <a:t>that </a:t>
            </a:r>
            <a:r>
              <a:rPr sz="1600" spc="-20" dirty="0">
                <a:solidFill>
                  <a:schemeClr val="tx1">
                    <a:lumMod val="65000"/>
                    <a:lumOff val="35000"/>
                  </a:schemeClr>
                </a:solidFill>
                <a:latin typeface="Carlito"/>
                <a:cs typeface="Carlito"/>
              </a:rPr>
              <a:t>test size </a:t>
            </a:r>
            <a:r>
              <a:rPr sz="1600" dirty="0">
                <a:solidFill>
                  <a:schemeClr val="tx1">
                    <a:lumMod val="65000"/>
                    <a:lumOff val="35000"/>
                  </a:schemeClr>
                </a:solidFill>
                <a:latin typeface="Carlito"/>
                <a:cs typeface="Carlito"/>
              </a:rPr>
              <a:t>is </a:t>
            </a:r>
            <a:r>
              <a:rPr sz="1600" spc="-5" dirty="0">
                <a:solidFill>
                  <a:schemeClr val="tx1">
                    <a:lumMod val="65000"/>
                    <a:lumOff val="35000"/>
                  </a:schemeClr>
                </a:solidFill>
                <a:latin typeface="Carlito"/>
                <a:cs typeface="Carlito"/>
              </a:rPr>
              <a:t>small </a:t>
            </a:r>
            <a:r>
              <a:rPr sz="1600" spc="-15" dirty="0">
                <a:solidFill>
                  <a:schemeClr val="tx1">
                    <a:lumMod val="65000"/>
                    <a:lumOff val="35000"/>
                  </a:schemeClr>
                </a:solidFill>
                <a:latin typeface="Carlito"/>
                <a:cs typeface="Carlito"/>
              </a:rPr>
              <a:t>at </a:t>
            </a:r>
            <a:r>
              <a:rPr sz="1600" spc="-5" dirty="0">
                <a:solidFill>
                  <a:schemeClr val="tx1">
                    <a:lumMod val="65000"/>
                    <a:lumOff val="35000"/>
                  </a:schemeClr>
                </a:solidFill>
                <a:latin typeface="Carlito"/>
                <a:cs typeface="Carlito"/>
              </a:rPr>
              <a:t>only </a:t>
            </a:r>
            <a:r>
              <a:rPr sz="1600" spc="-10" dirty="0">
                <a:solidFill>
                  <a:schemeClr val="tx1">
                    <a:lumMod val="65000"/>
                    <a:lumOff val="35000"/>
                  </a:schemeClr>
                </a:solidFill>
                <a:latin typeface="Carlito"/>
                <a:cs typeface="Carlito"/>
              </a:rPr>
              <a:t>sample </a:t>
            </a:r>
            <a:r>
              <a:rPr sz="1600" spc="-20" dirty="0">
                <a:solidFill>
                  <a:schemeClr val="tx1">
                    <a:lumMod val="65000"/>
                    <a:lumOff val="35000"/>
                  </a:schemeClr>
                </a:solidFill>
                <a:latin typeface="Carlito"/>
                <a:cs typeface="Carlito"/>
              </a:rPr>
              <a:t>size </a:t>
            </a:r>
            <a:r>
              <a:rPr sz="1600" spc="-5" dirty="0">
                <a:solidFill>
                  <a:schemeClr val="tx1">
                    <a:lumMod val="65000"/>
                    <a:lumOff val="35000"/>
                  </a:schemeClr>
                </a:solidFill>
                <a:latin typeface="Carlito"/>
                <a:cs typeface="Carlito"/>
              </a:rPr>
              <a:t>of</a:t>
            </a:r>
            <a:r>
              <a:rPr sz="1600" spc="-204" dirty="0">
                <a:solidFill>
                  <a:schemeClr val="tx1">
                    <a:lumMod val="65000"/>
                    <a:lumOff val="35000"/>
                  </a:schemeClr>
                </a:solidFill>
                <a:latin typeface="Carlito"/>
                <a:cs typeface="Carlito"/>
              </a:rPr>
              <a:t> </a:t>
            </a:r>
            <a:r>
              <a:rPr sz="1600" spc="-10" dirty="0">
                <a:solidFill>
                  <a:schemeClr val="tx1">
                    <a:lumMod val="65000"/>
                    <a:lumOff val="35000"/>
                  </a:schemeClr>
                </a:solidFill>
                <a:latin typeface="Carlito"/>
                <a:cs typeface="Carlito"/>
              </a:rPr>
              <a:t>18.</a:t>
            </a:r>
            <a:endParaRPr sz="1600" dirty="0">
              <a:solidFill>
                <a:schemeClr val="tx1">
                  <a:lumMod val="65000"/>
                  <a:lumOff val="35000"/>
                </a:schemeClr>
              </a:solidFill>
              <a:latin typeface="Carlito"/>
              <a:cs typeface="Carlito"/>
            </a:endParaRPr>
          </a:p>
          <a:p>
            <a:pPr marL="12700">
              <a:lnSpc>
                <a:spcPct val="100000"/>
              </a:lnSpc>
              <a:spcBef>
                <a:spcPts val="250"/>
              </a:spcBef>
            </a:pPr>
            <a:r>
              <a:rPr sz="1600" spc="-5" dirty="0">
                <a:solidFill>
                  <a:schemeClr val="tx1">
                    <a:lumMod val="65000"/>
                    <a:lumOff val="35000"/>
                  </a:schemeClr>
                </a:solidFill>
                <a:latin typeface="Carlito"/>
                <a:cs typeface="Carlito"/>
              </a:rPr>
              <a:t>This </a:t>
            </a:r>
            <a:r>
              <a:rPr sz="1600" spc="-20" dirty="0">
                <a:solidFill>
                  <a:schemeClr val="tx1">
                    <a:lumMod val="65000"/>
                    <a:lumOff val="35000"/>
                  </a:schemeClr>
                </a:solidFill>
                <a:latin typeface="Carlito"/>
                <a:cs typeface="Carlito"/>
              </a:rPr>
              <a:t>can cause large variance </a:t>
            </a:r>
            <a:r>
              <a:rPr sz="1600" dirty="0">
                <a:solidFill>
                  <a:schemeClr val="tx1">
                    <a:lumMod val="65000"/>
                    <a:lumOff val="35000"/>
                  </a:schemeClr>
                </a:solidFill>
                <a:latin typeface="Carlito"/>
                <a:cs typeface="Carlito"/>
              </a:rPr>
              <a:t>in </a:t>
            </a:r>
            <a:r>
              <a:rPr sz="1600" spc="-20" dirty="0">
                <a:solidFill>
                  <a:schemeClr val="tx1">
                    <a:lumMod val="65000"/>
                    <a:lumOff val="35000"/>
                  </a:schemeClr>
                </a:solidFill>
                <a:latin typeface="Carlito"/>
                <a:cs typeface="Carlito"/>
              </a:rPr>
              <a:t>accuracy results, </a:t>
            </a:r>
            <a:r>
              <a:rPr sz="1600" spc="-15" dirty="0">
                <a:solidFill>
                  <a:schemeClr val="tx1">
                    <a:lumMod val="65000"/>
                    <a:lumOff val="35000"/>
                  </a:schemeClr>
                </a:solidFill>
                <a:latin typeface="Carlito"/>
                <a:cs typeface="Carlito"/>
              </a:rPr>
              <a:t>such </a:t>
            </a:r>
            <a:r>
              <a:rPr sz="1600" spc="-5" dirty="0">
                <a:solidFill>
                  <a:schemeClr val="tx1">
                    <a:lumMod val="65000"/>
                    <a:lumOff val="35000"/>
                  </a:schemeClr>
                </a:solidFill>
                <a:latin typeface="Carlito"/>
                <a:cs typeface="Carlito"/>
              </a:rPr>
              <a:t>as those in </a:t>
            </a:r>
            <a:r>
              <a:rPr sz="1600" spc="-15" dirty="0">
                <a:solidFill>
                  <a:schemeClr val="tx1">
                    <a:lumMod val="65000"/>
                    <a:lumOff val="35000"/>
                  </a:schemeClr>
                </a:solidFill>
                <a:latin typeface="Carlito"/>
                <a:cs typeface="Carlito"/>
              </a:rPr>
              <a:t>Decision </a:t>
            </a:r>
            <a:r>
              <a:rPr sz="1600" spc="-65" dirty="0">
                <a:solidFill>
                  <a:schemeClr val="tx1">
                    <a:lumMod val="65000"/>
                    <a:lumOff val="35000"/>
                  </a:schemeClr>
                </a:solidFill>
                <a:latin typeface="Carlito"/>
                <a:cs typeface="Carlito"/>
              </a:rPr>
              <a:t>Tree </a:t>
            </a:r>
            <a:r>
              <a:rPr sz="1600" spc="-10" dirty="0">
                <a:solidFill>
                  <a:schemeClr val="tx1">
                    <a:lumMod val="65000"/>
                    <a:lumOff val="35000"/>
                  </a:schemeClr>
                </a:solidFill>
                <a:latin typeface="Carlito"/>
                <a:cs typeface="Carlito"/>
              </a:rPr>
              <a:t>Classifier </a:t>
            </a:r>
            <a:r>
              <a:rPr sz="1600" spc="-5" dirty="0">
                <a:solidFill>
                  <a:schemeClr val="tx1">
                    <a:lumMod val="65000"/>
                    <a:lumOff val="35000"/>
                  </a:schemeClr>
                </a:solidFill>
                <a:latin typeface="Carlito"/>
                <a:cs typeface="Carlito"/>
              </a:rPr>
              <a:t>model in </a:t>
            </a:r>
            <a:r>
              <a:rPr sz="1600" spc="-25" dirty="0">
                <a:solidFill>
                  <a:schemeClr val="tx1">
                    <a:lumMod val="65000"/>
                    <a:lumOff val="35000"/>
                  </a:schemeClr>
                </a:solidFill>
                <a:latin typeface="Carlito"/>
                <a:cs typeface="Carlito"/>
              </a:rPr>
              <a:t>repeated</a:t>
            </a:r>
            <a:r>
              <a:rPr sz="1600" spc="60" dirty="0">
                <a:solidFill>
                  <a:schemeClr val="tx1">
                    <a:lumMod val="65000"/>
                    <a:lumOff val="35000"/>
                  </a:schemeClr>
                </a:solidFill>
                <a:latin typeface="Carlito"/>
                <a:cs typeface="Carlito"/>
              </a:rPr>
              <a:t> </a:t>
            </a:r>
            <a:r>
              <a:rPr sz="1600" spc="-15" dirty="0">
                <a:solidFill>
                  <a:schemeClr val="tx1">
                    <a:lumMod val="65000"/>
                    <a:lumOff val="35000"/>
                  </a:schemeClr>
                </a:solidFill>
                <a:latin typeface="Carlito"/>
                <a:cs typeface="Carlito"/>
              </a:rPr>
              <a:t>runs.</a:t>
            </a:r>
            <a:endParaRPr sz="1600" dirty="0">
              <a:solidFill>
                <a:schemeClr val="tx1">
                  <a:lumMod val="65000"/>
                  <a:lumOff val="35000"/>
                </a:schemeClr>
              </a:solidFill>
              <a:latin typeface="Carlito"/>
              <a:cs typeface="Carlito"/>
            </a:endParaRPr>
          </a:p>
          <a:p>
            <a:pPr marL="12700">
              <a:lnSpc>
                <a:spcPct val="100000"/>
              </a:lnSpc>
              <a:spcBef>
                <a:spcPts val="400"/>
              </a:spcBef>
            </a:pPr>
            <a:r>
              <a:rPr sz="1600" spc="-55" dirty="0">
                <a:solidFill>
                  <a:schemeClr val="tx1">
                    <a:lumMod val="65000"/>
                    <a:lumOff val="35000"/>
                  </a:schemeClr>
                </a:solidFill>
                <a:latin typeface="Carlito"/>
                <a:cs typeface="Carlito"/>
              </a:rPr>
              <a:t>We </a:t>
            </a:r>
            <a:r>
              <a:rPr sz="1600" spc="-20" dirty="0">
                <a:solidFill>
                  <a:schemeClr val="tx1">
                    <a:lumMod val="65000"/>
                    <a:lumOff val="35000"/>
                  </a:schemeClr>
                </a:solidFill>
                <a:latin typeface="Carlito"/>
                <a:cs typeface="Carlito"/>
              </a:rPr>
              <a:t>likely </a:t>
            </a:r>
            <a:r>
              <a:rPr sz="1600" spc="-15" dirty="0">
                <a:solidFill>
                  <a:schemeClr val="tx1">
                    <a:lumMod val="65000"/>
                    <a:lumOff val="35000"/>
                  </a:schemeClr>
                </a:solidFill>
                <a:latin typeface="Carlito"/>
                <a:cs typeface="Carlito"/>
              </a:rPr>
              <a:t>need </a:t>
            </a:r>
            <a:r>
              <a:rPr sz="1600" spc="-25" dirty="0">
                <a:solidFill>
                  <a:schemeClr val="tx1">
                    <a:lumMod val="65000"/>
                    <a:lumOff val="35000"/>
                  </a:schemeClr>
                </a:solidFill>
                <a:latin typeface="Carlito"/>
                <a:cs typeface="Carlito"/>
              </a:rPr>
              <a:t>more data </a:t>
            </a:r>
            <a:r>
              <a:rPr sz="1600" spc="-15" dirty="0">
                <a:solidFill>
                  <a:schemeClr val="tx1">
                    <a:lumMod val="65000"/>
                    <a:lumOff val="35000"/>
                  </a:schemeClr>
                </a:solidFill>
                <a:latin typeface="Carlito"/>
                <a:cs typeface="Carlito"/>
              </a:rPr>
              <a:t>to </a:t>
            </a:r>
            <a:r>
              <a:rPr sz="1600" spc="-20" dirty="0">
                <a:solidFill>
                  <a:schemeClr val="tx1">
                    <a:lumMod val="65000"/>
                    <a:lumOff val="35000"/>
                  </a:schemeClr>
                </a:solidFill>
                <a:latin typeface="Carlito"/>
                <a:cs typeface="Carlito"/>
              </a:rPr>
              <a:t>determine </a:t>
            </a:r>
            <a:r>
              <a:rPr sz="1600" spc="-5" dirty="0">
                <a:solidFill>
                  <a:schemeClr val="tx1">
                    <a:lumMod val="65000"/>
                    <a:lumOff val="35000"/>
                  </a:schemeClr>
                </a:solidFill>
                <a:latin typeface="Carlito"/>
                <a:cs typeface="Carlito"/>
              </a:rPr>
              <a:t>the </a:t>
            </a:r>
            <a:r>
              <a:rPr sz="1600" spc="-20" dirty="0">
                <a:solidFill>
                  <a:schemeClr val="tx1">
                    <a:lumMod val="65000"/>
                    <a:lumOff val="35000"/>
                  </a:schemeClr>
                </a:solidFill>
                <a:latin typeface="Carlito"/>
                <a:cs typeface="Carlito"/>
              </a:rPr>
              <a:t>best</a:t>
            </a:r>
            <a:r>
              <a:rPr sz="1600" spc="114" dirty="0">
                <a:solidFill>
                  <a:schemeClr val="tx1">
                    <a:lumMod val="65000"/>
                    <a:lumOff val="35000"/>
                  </a:schemeClr>
                </a:solidFill>
                <a:latin typeface="Carlito"/>
                <a:cs typeface="Carlito"/>
              </a:rPr>
              <a:t> </a:t>
            </a:r>
            <a:r>
              <a:rPr sz="1600" spc="-15" dirty="0">
                <a:solidFill>
                  <a:schemeClr val="tx1">
                    <a:lumMod val="65000"/>
                    <a:lumOff val="35000"/>
                  </a:schemeClr>
                </a:solidFill>
                <a:latin typeface="Carlito"/>
                <a:cs typeface="Carlito"/>
              </a:rPr>
              <a:t>model.</a:t>
            </a:r>
            <a:endParaRPr sz="1600" dirty="0">
              <a:solidFill>
                <a:schemeClr val="tx1">
                  <a:lumMod val="65000"/>
                  <a:lumOff val="35000"/>
                </a:schemeClr>
              </a:solidFill>
              <a:latin typeface="Carlito"/>
              <a:cs typeface="Carlito"/>
            </a:endParaRPr>
          </a:p>
        </p:txBody>
      </p:sp>
      <p:sp>
        <p:nvSpPr>
          <p:cNvPr id="3" name="object 7">
            <a:extLst>
              <a:ext uri="{FF2B5EF4-FFF2-40B4-BE49-F238E27FC236}">
                <a16:creationId xmlns:a16="http://schemas.microsoft.com/office/drawing/2014/main" id="{77C9FF9A-56D2-5B2C-8877-0EFF249ED820}"/>
              </a:ext>
            </a:extLst>
          </p:cNvPr>
          <p:cNvSpPr/>
          <p:nvPr/>
        </p:nvSpPr>
        <p:spPr>
          <a:xfrm>
            <a:off x="3086100" y="1341687"/>
            <a:ext cx="5076444" cy="3337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6">
            <a:extLst>
              <a:ext uri="{FF2B5EF4-FFF2-40B4-BE49-F238E27FC236}">
                <a16:creationId xmlns:a16="http://schemas.microsoft.com/office/drawing/2014/main" id="{517ECDF0-1E64-04D3-9113-BC8E80BA2EED}"/>
              </a:ext>
            </a:extLst>
          </p:cNvPr>
          <p:cNvSpPr txBox="1"/>
          <p:nvPr/>
        </p:nvSpPr>
        <p:spPr>
          <a:xfrm>
            <a:off x="1049223" y="5054879"/>
            <a:ext cx="8708390" cy="1459865"/>
          </a:xfrm>
          <a:prstGeom prst="rect">
            <a:avLst/>
          </a:prstGeom>
        </p:spPr>
        <p:txBody>
          <a:bodyPr vert="horz" wrap="square" lIns="0" tIns="12700" rIns="0" bIns="0" rtlCol="0">
            <a:spAutoFit/>
          </a:bodyPr>
          <a:lstStyle/>
          <a:p>
            <a:pPr marL="12700" marR="158750">
              <a:lnSpc>
                <a:spcPct val="112500"/>
              </a:lnSpc>
              <a:spcBef>
                <a:spcPts val="100"/>
              </a:spcBef>
            </a:pPr>
            <a:r>
              <a:rPr sz="1600" spc="-5" dirty="0">
                <a:solidFill>
                  <a:schemeClr val="tx1">
                    <a:lumMod val="65000"/>
                    <a:lumOff val="35000"/>
                  </a:schemeClr>
                </a:solidFill>
                <a:latin typeface="Carlito"/>
                <a:cs typeface="Carlito"/>
              </a:rPr>
              <a:t>Since </a:t>
            </a:r>
            <a:r>
              <a:rPr sz="1600" dirty="0">
                <a:solidFill>
                  <a:schemeClr val="tx1">
                    <a:lumMod val="65000"/>
                    <a:lumOff val="35000"/>
                  </a:schemeClr>
                </a:solidFill>
                <a:latin typeface="Carlito"/>
                <a:cs typeface="Carlito"/>
              </a:rPr>
              <a:t>all </a:t>
            </a:r>
            <a:r>
              <a:rPr sz="1600" spc="-5" dirty="0">
                <a:solidFill>
                  <a:schemeClr val="tx1">
                    <a:lumMod val="65000"/>
                    <a:lumOff val="35000"/>
                  </a:schemeClr>
                </a:solidFill>
                <a:latin typeface="Carlito"/>
                <a:cs typeface="Carlito"/>
              </a:rPr>
              <a:t>models </a:t>
            </a:r>
            <a:r>
              <a:rPr sz="1600" spc="-25" dirty="0">
                <a:solidFill>
                  <a:schemeClr val="tx1">
                    <a:lumMod val="65000"/>
                    <a:lumOff val="35000"/>
                  </a:schemeClr>
                </a:solidFill>
                <a:latin typeface="Carlito"/>
                <a:cs typeface="Carlito"/>
              </a:rPr>
              <a:t>performed </a:t>
            </a:r>
            <a:r>
              <a:rPr sz="1600" spc="-5" dirty="0">
                <a:solidFill>
                  <a:schemeClr val="tx1">
                    <a:lumMod val="65000"/>
                    <a:lumOff val="35000"/>
                  </a:schemeClr>
                </a:solidFill>
                <a:latin typeface="Carlito"/>
                <a:cs typeface="Carlito"/>
              </a:rPr>
              <a:t>the </a:t>
            </a:r>
            <a:r>
              <a:rPr sz="1600" spc="-10" dirty="0">
                <a:solidFill>
                  <a:schemeClr val="tx1">
                    <a:lumMod val="65000"/>
                    <a:lumOff val="35000"/>
                  </a:schemeClr>
                </a:solidFill>
                <a:latin typeface="Carlito"/>
                <a:cs typeface="Carlito"/>
              </a:rPr>
              <a:t>same </a:t>
            </a:r>
            <a:r>
              <a:rPr sz="1600" spc="-25" dirty="0">
                <a:solidFill>
                  <a:schemeClr val="tx1">
                    <a:lumMod val="65000"/>
                    <a:lumOff val="35000"/>
                  </a:schemeClr>
                </a:solidFill>
                <a:latin typeface="Carlito"/>
                <a:cs typeface="Carlito"/>
              </a:rPr>
              <a:t>for </a:t>
            </a:r>
            <a:r>
              <a:rPr sz="1600" spc="-5" dirty="0">
                <a:solidFill>
                  <a:schemeClr val="tx1">
                    <a:lumMod val="65000"/>
                    <a:lumOff val="35000"/>
                  </a:schemeClr>
                </a:solidFill>
                <a:latin typeface="Carlito"/>
                <a:cs typeface="Carlito"/>
              </a:rPr>
              <a:t>the </a:t>
            </a:r>
            <a:r>
              <a:rPr sz="1600" spc="-20" dirty="0">
                <a:solidFill>
                  <a:schemeClr val="tx1">
                    <a:lumMod val="65000"/>
                    <a:lumOff val="35000"/>
                  </a:schemeClr>
                </a:solidFill>
                <a:latin typeface="Carlito"/>
                <a:cs typeface="Carlito"/>
              </a:rPr>
              <a:t>test set, </a:t>
            </a:r>
            <a:r>
              <a:rPr sz="1600" spc="-5" dirty="0">
                <a:solidFill>
                  <a:schemeClr val="tx1">
                    <a:lumMod val="65000"/>
                    <a:lumOff val="35000"/>
                  </a:schemeClr>
                </a:solidFill>
                <a:latin typeface="Carlito"/>
                <a:cs typeface="Carlito"/>
              </a:rPr>
              <a:t>the </a:t>
            </a:r>
            <a:r>
              <a:rPr sz="1600" spc="-20" dirty="0">
                <a:solidFill>
                  <a:schemeClr val="tx1">
                    <a:lumMod val="65000"/>
                    <a:lumOff val="35000"/>
                  </a:schemeClr>
                </a:solidFill>
                <a:latin typeface="Carlito"/>
                <a:cs typeface="Carlito"/>
              </a:rPr>
              <a:t>confusion </a:t>
            </a:r>
            <a:r>
              <a:rPr sz="1600" spc="-10" dirty="0">
                <a:solidFill>
                  <a:schemeClr val="tx1">
                    <a:lumMod val="65000"/>
                    <a:lumOff val="35000"/>
                  </a:schemeClr>
                </a:solidFill>
                <a:latin typeface="Carlito"/>
                <a:cs typeface="Carlito"/>
              </a:rPr>
              <a:t>matrix is </a:t>
            </a:r>
            <a:r>
              <a:rPr sz="1600" spc="-5" dirty="0">
                <a:solidFill>
                  <a:schemeClr val="tx1">
                    <a:lumMod val="65000"/>
                    <a:lumOff val="35000"/>
                  </a:schemeClr>
                </a:solidFill>
                <a:latin typeface="Carlito"/>
                <a:cs typeface="Carlito"/>
              </a:rPr>
              <a:t>the </a:t>
            </a:r>
            <a:r>
              <a:rPr sz="1600" spc="-10" dirty="0">
                <a:solidFill>
                  <a:schemeClr val="tx1">
                    <a:lumMod val="65000"/>
                    <a:lumOff val="35000"/>
                  </a:schemeClr>
                </a:solidFill>
                <a:latin typeface="Carlito"/>
                <a:cs typeface="Carlito"/>
              </a:rPr>
              <a:t>same </a:t>
            </a:r>
            <a:r>
              <a:rPr sz="1600" spc="-20" dirty="0">
                <a:solidFill>
                  <a:schemeClr val="tx1">
                    <a:lumMod val="65000"/>
                    <a:lumOff val="35000"/>
                  </a:schemeClr>
                </a:solidFill>
                <a:latin typeface="Carlito"/>
                <a:cs typeface="Carlito"/>
              </a:rPr>
              <a:t>across </a:t>
            </a:r>
            <a:r>
              <a:rPr sz="1600" dirty="0">
                <a:solidFill>
                  <a:schemeClr val="tx1">
                    <a:lumMod val="65000"/>
                    <a:lumOff val="35000"/>
                  </a:schemeClr>
                </a:solidFill>
                <a:latin typeface="Carlito"/>
                <a:cs typeface="Carlito"/>
              </a:rPr>
              <a:t>all </a:t>
            </a:r>
            <a:r>
              <a:rPr sz="1600" spc="-5" dirty="0">
                <a:solidFill>
                  <a:schemeClr val="tx1">
                    <a:lumMod val="65000"/>
                    <a:lumOff val="35000"/>
                  </a:schemeClr>
                </a:solidFill>
                <a:latin typeface="Carlito"/>
                <a:cs typeface="Carlito"/>
              </a:rPr>
              <a:t>models.  The </a:t>
            </a:r>
            <a:r>
              <a:rPr sz="1600" spc="-15" dirty="0">
                <a:solidFill>
                  <a:schemeClr val="tx1">
                    <a:lumMod val="65000"/>
                    <a:lumOff val="35000"/>
                  </a:schemeClr>
                </a:solidFill>
                <a:latin typeface="Carlito"/>
                <a:cs typeface="Carlito"/>
              </a:rPr>
              <a:t>models </a:t>
            </a:r>
            <a:r>
              <a:rPr sz="1600" spc="-20" dirty="0">
                <a:solidFill>
                  <a:schemeClr val="tx1">
                    <a:lumMod val="65000"/>
                    <a:lumOff val="35000"/>
                  </a:schemeClr>
                </a:solidFill>
                <a:latin typeface="Carlito"/>
                <a:cs typeface="Carlito"/>
              </a:rPr>
              <a:t>predicted </a:t>
            </a:r>
            <a:r>
              <a:rPr sz="1600" spc="-5" dirty="0">
                <a:solidFill>
                  <a:schemeClr val="tx1">
                    <a:lumMod val="65000"/>
                    <a:lumOff val="35000"/>
                  </a:schemeClr>
                </a:solidFill>
                <a:latin typeface="Carlito"/>
                <a:cs typeface="Carlito"/>
              </a:rPr>
              <a:t>12 </a:t>
            </a:r>
            <a:r>
              <a:rPr sz="1600" spc="-20" dirty="0">
                <a:solidFill>
                  <a:schemeClr val="tx1">
                    <a:lumMod val="65000"/>
                    <a:lumOff val="35000"/>
                  </a:schemeClr>
                </a:solidFill>
                <a:latin typeface="Carlito"/>
                <a:cs typeface="Carlito"/>
              </a:rPr>
              <a:t>successful </a:t>
            </a:r>
            <a:r>
              <a:rPr sz="1600" spc="-10" dirty="0">
                <a:solidFill>
                  <a:schemeClr val="tx1">
                    <a:lumMod val="65000"/>
                    <a:lumOff val="35000"/>
                  </a:schemeClr>
                </a:solidFill>
                <a:latin typeface="Carlito"/>
                <a:cs typeface="Carlito"/>
              </a:rPr>
              <a:t>landings </a:t>
            </a:r>
            <a:r>
              <a:rPr sz="1600" spc="-5" dirty="0">
                <a:solidFill>
                  <a:schemeClr val="tx1">
                    <a:lumMod val="65000"/>
                    <a:lumOff val="35000"/>
                  </a:schemeClr>
                </a:solidFill>
                <a:latin typeface="Carlito"/>
                <a:cs typeface="Carlito"/>
              </a:rPr>
              <a:t>when the true label</a:t>
            </a:r>
            <a:r>
              <a:rPr sz="1600" spc="275" dirty="0">
                <a:solidFill>
                  <a:schemeClr val="tx1">
                    <a:lumMod val="65000"/>
                    <a:lumOff val="35000"/>
                  </a:schemeClr>
                </a:solidFill>
                <a:latin typeface="Carlito"/>
                <a:cs typeface="Carlito"/>
              </a:rPr>
              <a:t> </a:t>
            </a:r>
            <a:r>
              <a:rPr sz="1600" spc="-20" dirty="0">
                <a:solidFill>
                  <a:schemeClr val="tx1">
                    <a:lumMod val="65000"/>
                    <a:lumOff val="35000"/>
                  </a:schemeClr>
                </a:solidFill>
                <a:latin typeface="Carlito"/>
                <a:cs typeface="Carlito"/>
              </a:rPr>
              <a:t>was successful </a:t>
            </a:r>
            <a:r>
              <a:rPr sz="1600" spc="-10" dirty="0">
                <a:solidFill>
                  <a:schemeClr val="tx1">
                    <a:lumMod val="65000"/>
                    <a:lumOff val="35000"/>
                  </a:schemeClr>
                </a:solidFill>
                <a:latin typeface="Carlito"/>
                <a:cs typeface="Carlito"/>
              </a:rPr>
              <a:t>landing.</a:t>
            </a:r>
            <a:endParaRPr sz="1600" dirty="0">
              <a:solidFill>
                <a:schemeClr val="tx1">
                  <a:lumMod val="65000"/>
                  <a:lumOff val="35000"/>
                </a:schemeClr>
              </a:solidFill>
              <a:latin typeface="Carlito"/>
              <a:cs typeface="Carlito"/>
            </a:endParaRPr>
          </a:p>
          <a:p>
            <a:pPr marL="12700">
              <a:lnSpc>
                <a:spcPct val="100000"/>
              </a:lnSpc>
              <a:spcBef>
                <a:spcPts val="405"/>
              </a:spcBef>
            </a:pPr>
            <a:r>
              <a:rPr sz="1600" spc="-5" dirty="0">
                <a:solidFill>
                  <a:schemeClr val="tx1">
                    <a:lumMod val="65000"/>
                    <a:lumOff val="35000"/>
                  </a:schemeClr>
                </a:solidFill>
                <a:latin typeface="Carlito"/>
                <a:cs typeface="Carlito"/>
              </a:rPr>
              <a:t>The </a:t>
            </a:r>
            <a:r>
              <a:rPr sz="1600" spc="-15" dirty="0">
                <a:solidFill>
                  <a:schemeClr val="tx1">
                    <a:lumMod val="65000"/>
                    <a:lumOff val="35000"/>
                  </a:schemeClr>
                </a:solidFill>
                <a:latin typeface="Carlito"/>
                <a:cs typeface="Carlito"/>
              </a:rPr>
              <a:t>models </a:t>
            </a:r>
            <a:r>
              <a:rPr sz="1600" spc="-20" dirty="0">
                <a:solidFill>
                  <a:schemeClr val="tx1">
                    <a:lumMod val="65000"/>
                    <a:lumOff val="35000"/>
                  </a:schemeClr>
                </a:solidFill>
                <a:latin typeface="Carlito"/>
                <a:cs typeface="Carlito"/>
              </a:rPr>
              <a:t>predicted </a:t>
            </a:r>
            <a:r>
              <a:rPr sz="1600" spc="-5" dirty="0">
                <a:solidFill>
                  <a:schemeClr val="tx1">
                    <a:lumMod val="65000"/>
                    <a:lumOff val="35000"/>
                  </a:schemeClr>
                </a:solidFill>
                <a:latin typeface="Carlito"/>
                <a:cs typeface="Carlito"/>
              </a:rPr>
              <a:t>3 </a:t>
            </a:r>
            <a:r>
              <a:rPr sz="1600" spc="-20" dirty="0">
                <a:solidFill>
                  <a:schemeClr val="tx1">
                    <a:lumMod val="65000"/>
                    <a:lumOff val="35000"/>
                  </a:schemeClr>
                </a:solidFill>
                <a:latin typeface="Carlito"/>
                <a:cs typeface="Carlito"/>
              </a:rPr>
              <a:t>unsuccessful </a:t>
            </a:r>
            <a:r>
              <a:rPr sz="1600" spc="-10" dirty="0">
                <a:solidFill>
                  <a:schemeClr val="tx1">
                    <a:lumMod val="65000"/>
                    <a:lumOff val="35000"/>
                  </a:schemeClr>
                </a:solidFill>
                <a:latin typeface="Carlito"/>
                <a:cs typeface="Carlito"/>
              </a:rPr>
              <a:t>landings </a:t>
            </a:r>
            <a:r>
              <a:rPr sz="1600" spc="-5" dirty="0">
                <a:solidFill>
                  <a:schemeClr val="tx1">
                    <a:lumMod val="65000"/>
                    <a:lumOff val="35000"/>
                  </a:schemeClr>
                </a:solidFill>
                <a:latin typeface="Carlito"/>
                <a:cs typeface="Carlito"/>
              </a:rPr>
              <a:t>when the true label </a:t>
            </a:r>
            <a:r>
              <a:rPr sz="1600" spc="-15" dirty="0">
                <a:solidFill>
                  <a:schemeClr val="tx1">
                    <a:lumMod val="65000"/>
                    <a:lumOff val="35000"/>
                  </a:schemeClr>
                </a:solidFill>
                <a:latin typeface="Carlito"/>
                <a:cs typeface="Carlito"/>
              </a:rPr>
              <a:t>was </a:t>
            </a:r>
            <a:r>
              <a:rPr sz="1600" spc="-20" dirty="0">
                <a:solidFill>
                  <a:schemeClr val="tx1">
                    <a:lumMod val="65000"/>
                    <a:lumOff val="35000"/>
                  </a:schemeClr>
                </a:solidFill>
                <a:latin typeface="Carlito"/>
                <a:cs typeface="Carlito"/>
              </a:rPr>
              <a:t>unsuccessful</a:t>
            </a:r>
            <a:r>
              <a:rPr sz="1600" spc="140" dirty="0">
                <a:solidFill>
                  <a:schemeClr val="tx1">
                    <a:lumMod val="65000"/>
                    <a:lumOff val="35000"/>
                  </a:schemeClr>
                </a:solidFill>
                <a:latin typeface="Carlito"/>
                <a:cs typeface="Carlito"/>
              </a:rPr>
              <a:t> </a:t>
            </a:r>
            <a:r>
              <a:rPr sz="1600" spc="-10" dirty="0">
                <a:solidFill>
                  <a:schemeClr val="tx1">
                    <a:lumMod val="65000"/>
                    <a:lumOff val="35000"/>
                  </a:schemeClr>
                </a:solidFill>
                <a:latin typeface="Carlito"/>
                <a:cs typeface="Carlito"/>
              </a:rPr>
              <a:t>landing.</a:t>
            </a:r>
            <a:endParaRPr sz="1600" dirty="0">
              <a:solidFill>
                <a:schemeClr val="tx1">
                  <a:lumMod val="65000"/>
                  <a:lumOff val="35000"/>
                </a:schemeClr>
              </a:solidFill>
              <a:latin typeface="Carlito"/>
              <a:cs typeface="Carlito"/>
            </a:endParaRPr>
          </a:p>
          <a:p>
            <a:pPr marL="12700" marR="5080">
              <a:lnSpc>
                <a:spcPts val="2330"/>
              </a:lnSpc>
              <a:spcBef>
                <a:spcPts val="135"/>
              </a:spcBef>
            </a:pPr>
            <a:r>
              <a:rPr sz="1600" spc="-5" dirty="0">
                <a:solidFill>
                  <a:schemeClr val="tx1">
                    <a:lumMod val="65000"/>
                    <a:lumOff val="35000"/>
                  </a:schemeClr>
                </a:solidFill>
                <a:latin typeface="Carlito"/>
                <a:cs typeface="Carlito"/>
              </a:rPr>
              <a:t>The </a:t>
            </a:r>
            <a:r>
              <a:rPr sz="1600" spc="-15" dirty="0">
                <a:solidFill>
                  <a:schemeClr val="tx1">
                    <a:lumMod val="65000"/>
                    <a:lumOff val="35000"/>
                  </a:schemeClr>
                </a:solidFill>
                <a:latin typeface="Carlito"/>
                <a:cs typeface="Carlito"/>
              </a:rPr>
              <a:t>models </a:t>
            </a:r>
            <a:r>
              <a:rPr sz="1600" spc="-20" dirty="0">
                <a:solidFill>
                  <a:schemeClr val="tx1">
                    <a:lumMod val="65000"/>
                    <a:lumOff val="35000"/>
                  </a:schemeClr>
                </a:solidFill>
                <a:latin typeface="Carlito"/>
                <a:cs typeface="Carlito"/>
              </a:rPr>
              <a:t>predicted </a:t>
            </a:r>
            <a:r>
              <a:rPr sz="1600" spc="-5" dirty="0">
                <a:solidFill>
                  <a:schemeClr val="tx1">
                    <a:lumMod val="65000"/>
                    <a:lumOff val="35000"/>
                  </a:schemeClr>
                </a:solidFill>
                <a:latin typeface="Carlito"/>
                <a:cs typeface="Carlito"/>
              </a:rPr>
              <a:t>3 </a:t>
            </a:r>
            <a:r>
              <a:rPr sz="1600" spc="-20" dirty="0">
                <a:solidFill>
                  <a:schemeClr val="tx1">
                    <a:lumMod val="65000"/>
                    <a:lumOff val="35000"/>
                  </a:schemeClr>
                </a:solidFill>
                <a:latin typeface="Carlito"/>
                <a:cs typeface="Carlito"/>
              </a:rPr>
              <a:t>successful </a:t>
            </a:r>
            <a:r>
              <a:rPr sz="1600" spc="-10" dirty="0">
                <a:solidFill>
                  <a:schemeClr val="tx1">
                    <a:lumMod val="65000"/>
                    <a:lumOff val="35000"/>
                  </a:schemeClr>
                </a:solidFill>
                <a:latin typeface="Carlito"/>
                <a:cs typeface="Carlito"/>
              </a:rPr>
              <a:t>landings </a:t>
            </a:r>
            <a:r>
              <a:rPr sz="1600" spc="-5" dirty="0">
                <a:solidFill>
                  <a:schemeClr val="tx1">
                    <a:lumMod val="65000"/>
                    <a:lumOff val="35000"/>
                  </a:schemeClr>
                </a:solidFill>
                <a:latin typeface="Carlito"/>
                <a:cs typeface="Carlito"/>
              </a:rPr>
              <a:t>when the true label </a:t>
            </a:r>
            <a:r>
              <a:rPr sz="1600" spc="-20" dirty="0">
                <a:solidFill>
                  <a:schemeClr val="tx1">
                    <a:lumMod val="65000"/>
                    <a:lumOff val="35000"/>
                  </a:schemeClr>
                </a:solidFill>
                <a:latin typeface="Carlito"/>
                <a:cs typeface="Carlito"/>
              </a:rPr>
              <a:t>was unsuccessful </a:t>
            </a:r>
            <a:r>
              <a:rPr sz="1600" spc="-10" dirty="0">
                <a:solidFill>
                  <a:schemeClr val="tx1">
                    <a:lumMod val="65000"/>
                    <a:lumOff val="35000"/>
                  </a:schemeClr>
                </a:solidFill>
                <a:latin typeface="Carlito"/>
                <a:cs typeface="Carlito"/>
              </a:rPr>
              <a:t>landings </a:t>
            </a:r>
            <a:r>
              <a:rPr sz="1600" spc="-20" dirty="0">
                <a:solidFill>
                  <a:schemeClr val="tx1">
                    <a:lumMod val="65000"/>
                    <a:lumOff val="35000"/>
                  </a:schemeClr>
                </a:solidFill>
                <a:latin typeface="Carlito"/>
                <a:cs typeface="Carlito"/>
              </a:rPr>
              <a:t>(false positives).  </a:t>
            </a:r>
            <a:r>
              <a:rPr sz="1600" spc="-15" dirty="0">
                <a:solidFill>
                  <a:schemeClr val="tx1">
                    <a:lumMod val="65000"/>
                    <a:lumOff val="35000"/>
                  </a:schemeClr>
                </a:solidFill>
                <a:latin typeface="Carlito"/>
                <a:cs typeface="Carlito"/>
              </a:rPr>
              <a:t>Our </a:t>
            </a:r>
            <a:r>
              <a:rPr sz="1600" spc="-5" dirty="0">
                <a:solidFill>
                  <a:schemeClr val="tx1">
                    <a:lumMod val="65000"/>
                    <a:lumOff val="35000"/>
                  </a:schemeClr>
                </a:solidFill>
                <a:latin typeface="Carlito"/>
                <a:cs typeface="Carlito"/>
              </a:rPr>
              <a:t>models </a:t>
            </a:r>
            <a:r>
              <a:rPr sz="1600" spc="-20" dirty="0">
                <a:solidFill>
                  <a:schemeClr val="tx1">
                    <a:lumMod val="65000"/>
                    <a:lumOff val="35000"/>
                  </a:schemeClr>
                </a:solidFill>
                <a:latin typeface="Carlito"/>
                <a:cs typeface="Carlito"/>
              </a:rPr>
              <a:t>over predict successful</a:t>
            </a:r>
            <a:r>
              <a:rPr sz="1600" spc="130" dirty="0">
                <a:solidFill>
                  <a:schemeClr val="tx1">
                    <a:lumMod val="65000"/>
                    <a:lumOff val="35000"/>
                  </a:schemeClr>
                </a:solidFill>
                <a:latin typeface="Carlito"/>
                <a:cs typeface="Carlito"/>
              </a:rPr>
              <a:t> </a:t>
            </a:r>
            <a:r>
              <a:rPr sz="1600" spc="-10" dirty="0">
                <a:solidFill>
                  <a:schemeClr val="tx1">
                    <a:lumMod val="65000"/>
                    <a:lumOff val="35000"/>
                  </a:schemeClr>
                </a:solidFill>
                <a:latin typeface="Carlito"/>
                <a:cs typeface="Carlito"/>
              </a:rPr>
              <a:t>landings.</a:t>
            </a:r>
            <a:endParaRPr sz="1600" dirty="0">
              <a:solidFill>
                <a:schemeClr val="tx1">
                  <a:lumMod val="65000"/>
                  <a:lumOff val="35000"/>
                </a:schemeClr>
              </a:solidFill>
              <a:latin typeface="Carlito"/>
              <a:cs typeface="Carlito"/>
            </a:endParaRPr>
          </a:p>
        </p:txBody>
      </p:sp>
      <p:sp>
        <p:nvSpPr>
          <p:cNvPr id="3" name="object 7">
            <a:extLst>
              <a:ext uri="{FF2B5EF4-FFF2-40B4-BE49-F238E27FC236}">
                <a16:creationId xmlns:a16="http://schemas.microsoft.com/office/drawing/2014/main" id="{B23A69A6-1131-E44F-F6D0-5977002942D1}"/>
              </a:ext>
            </a:extLst>
          </p:cNvPr>
          <p:cNvSpPr/>
          <p:nvPr/>
        </p:nvSpPr>
        <p:spPr>
          <a:xfrm>
            <a:off x="3075432" y="1485519"/>
            <a:ext cx="4541520" cy="3453383"/>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EDF1F5DE-8AF9-8ECF-8FFE-B346E9F285DF}"/>
              </a:ext>
            </a:extLst>
          </p:cNvPr>
          <p:cNvSpPr txBox="1"/>
          <p:nvPr/>
        </p:nvSpPr>
        <p:spPr>
          <a:xfrm>
            <a:off x="8382381" y="2363851"/>
            <a:ext cx="216217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947068" cy="4150519"/>
          </a:xfrm>
          <a:prstGeom prst="rect">
            <a:avLst/>
          </a:prstGeom>
        </p:spPr>
        <p:txBody>
          <a:bodyPr>
            <a:normAutofit fontScale="85000" lnSpcReduction="2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Our task: to develop a machine learning model for Space Y who wants to bid against SpaceX</a:t>
            </a:r>
          </a:p>
          <a:p>
            <a:pPr>
              <a:lnSpc>
                <a:spcPct val="100000"/>
              </a:lnSpc>
              <a:spcBef>
                <a:spcPts val="1400"/>
              </a:spcBef>
            </a:pPr>
            <a:r>
              <a:rPr lang="en-GB" sz="2200" dirty="0">
                <a:solidFill>
                  <a:schemeClr val="accent3">
                    <a:lumMod val="25000"/>
                  </a:schemeClr>
                </a:solidFill>
                <a:latin typeface="Abadi" panose="020B0604020104020204" pitchFamily="34" charset="0"/>
              </a:rPr>
              <a:t>The goal of model is to predict when Stage 1 will successfully land to save ~$100 million USD</a:t>
            </a:r>
          </a:p>
          <a:p>
            <a:pPr>
              <a:lnSpc>
                <a:spcPct val="100000"/>
              </a:lnSpc>
              <a:spcBef>
                <a:spcPts val="1400"/>
              </a:spcBef>
            </a:pPr>
            <a:r>
              <a:rPr lang="en-GB" sz="2200" dirty="0">
                <a:solidFill>
                  <a:schemeClr val="accent3">
                    <a:lumMod val="25000"/>
                  </a:schemeClr>
                </a:solidFill>
                <a:latin typeface="Abadi" panose="020B0604020104020204" pitchFamily="34" charset="0"/>
              </a:rPr>
              <a:t>Used data from a public SpaceX API and web scraping SpaceX Wikipedia page</a:t>
            </a:r>
          </a:p>
          <a:p>
            <a:pPr>
              <a:lnSpc>
                <a:spcPct val="100000"/>
              </a:lnSpc>
              <a:spcBef>
                <a:spcPts val="1400"/>
              </a:spcBef>
            </a:pPr>
            <a:r>
              <a:rPr lang="en-GB" sz="2200" dirty="0">
                <a:solidFill>
                  <a:schemeClr val="accent3">
                    <a:lumMod val="25000"/>
                  </a:schemeClr>
                </a:solidFill>
                <a:latin typeface="Abadi" panose="020B0604020104020204" pitchFamily="34" charset="0"/>
              </a:rPr>
              <a:t>Created data labels and stored data into a DB2 SQL database</a:t>
            </a:r>
          </a:p>
          <a:p>
            <a:pPr>
              <a:lnSpc>
                <a:spcPct val="100000"/>
              </a:lnSpc>
              <a:spcBef>
                <a:spcPts val="1400"/>
              </a:spcBef>
            </a:pPr>
            <a:r>
              <a:rPr lang="en-GB" sz="2200" dirty="0">
                <a:solidFill>
                  <a:schemeClr val="accent3">
                    <a:lumMod val="25000"/>
                  </a:schemeClr>
                </a:solidFill>
                <a:latin typeface="Abadi" panose="020B0604020104020204" pitchFamily="34" charset="0"/>
              </a:rPr>
              <a:t>Created a dashboard for visualization</a:t>
            </a:r>
          </a:p>
          <a:p>
            <a:pPr>
              <a:lnSpc>
                <a:spcPct val="100000"/>
              </a:lnSpc>
              <a:spcBef>
                <a:spcPts val="1400"/>
              </a:spcBef>
            </a:pPr>
            <a:r>
              <a:rPr lang="en-GB" sz="2200" dirty="0">
                <a:solidFill>
                  <a:schemeClr val="accent3">
                    <a:lumMod val="25000"/>
                  </a:schemeClr>
                </a:solidFill>
                <a:latin typeface="Abadi" panose="020B0604020104020204" pitchFamily="34" charset="0"/>
              </a:rPr>
              <a:t>We created a machine learning model with an accuracy of 83%</a:t>
            </a:r>
          </a:p>
          <a:p>
            <a:pPr>
              <a:lnSpc>
                <a:spcPct val="100000"/>
              </a:lnSpc>
              <a:spcBef>
                <a:spcPts val="1400"/>
              </a:spcBef>
            </a:pPr>
            <a:r>
              <a:rPr lang="en-GB" sz="2200" dirty="0" err="1">
                <a:solidFill>
                  <a:schemeClr val="accent3">
                    <a:lumMod val="25000"/>
                  </a:schemeClr>
                </a:solidFill>
                <a:latin typeface="Abadi" panose="020B0604020104020204" pitchFamily="34" charset="0"/>
              </a:rPr>
              <a:t>Allon</a:t>
            </a:r>
            <a:r>
              <a:rPr lang="en-GB" sz="2200" dirty="0">
                <a:solidFill>
                  <a:schemeClr val="accent3">
                    <a:lumMod val="25000"/>
                  </a:schemeClr>
                </a:solidFill>
                <a:latin typeface="Abadi" panose="020B0604020104020204" pitchFamily="34" charset="0"/>
              </a:rPr>
              <a:t> Mask of </a:t>
            </a:r>
            <a:r>
              <a:rPr lang="en-GB" sz="2200" dirty="0" err="1">
                <a:solidFill>
                  <a:schemeClr val="accent3">
                    <a:lumMod val="25000"/>
                  </a:schemeClr>
                </a:solidFill>
                <a:latin typeface="Abadi" panose="020B0604020104020204" pitchFamily="34" charset="0"/>
              </a:rPr>
              <a:t>SpaceY</a:t>
            </a:r>
            <a:r>
              <a:rPr lang="en-GB" sz="2200" dirty="0">
                <a:solidFill>
                  <a:schemeClr val="accent3">
                    <a:lumMod val="25000"/>
                  </a:schemeClr>
                </a:solidFill>
                <a:latin typeface="Abadi" panose="020B0604020104020204" pitchFamily="34" charset="0"/>
              </a:rPr>
              <a:t> can use this model to predict with relatively high accuracy whether a  launch will have a successful Stage 1 landing before launch to determine whether the launch  should be made or not</a:t>
            </a:r>
          </a:p>
          <a:p>
            <a:pPr>
              <a:lnSpc>
                <a:spcPct val="100000"/>
              </a:lnSpc>
              <a:spcBef>
                <a:spcPts val="1400"/>
              </a:spcBef>
            </a:pPr>
            <a:r>
              <a:rPr lang="en-GB" sz="2200" dirty="0">
                <a:solidFill>
                  <a:schemeClr val="accent3">
                    <a:lumMod val="25000"/>
                  </a:schemeClr>
                </a:solidFill>
                <a:latin typeface="Abadi" panose="020B0604020104020204" pitchFamily="34" charset="0"/>
              </a:rPr>
              <a:t>If possible more data should be collected to better determine the best machine learning model  and improve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repository url:</a:t>
            </a:r>
          </a:p>
          <a:p>
            <a:pPr>
              <a:lnSpc>
                <a:spcPct val="100000"/>
              </a:lnSpc>
              <a:spcBef>
                <a:spcPts val="1400"/>
              </a:spcBef>
            </a:pPr>
            <a:r>
              <a:rPr lang="en-IN" sz="1800" dirty="0">
                <a:hlinkClick r:id="rId4"/>
              </a:rPr>
              <a:t>piyushgoel2808/Data-Science-Professional-IBM- (github.com)</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Instructors:</a:t>
            </a:r>
          </a:p>
          <a:p>
            <a:pPr>
              <a:lnSpc>
                <a:spcPct val="100000"/>
              </a:lnSpc>
              <a:spcBef>
                <a:spcPts val="1400"/>
              </a:spcBef>
            </a:pPr>
            <a:r>
              <a:rPr lang="en-US" sz="2200" dirty="0">
                <a:solidFill>
                  <a:schemeClr val="accent3">
                    <a:lumMod val="25000"/>
                  </a:schemeClr>
                </a:solidFill>
                <a:latin typeface="Abadi" panose="020B0604020104020204" pitchFamily="34" charset="0"/>
              </a:rPr>
              <a:t>Instructors: </a:t>
            </a:r>
            <a:r>
              <a:rPr lang="en-IN" sz="1800" i="0" dirty="0" err="1">
                <a:solidFill>
                  <a:srgbClr val="0563C1"/>
                </a:solidFill>
                <a:effectLst/>
                <a:hlinkClick r:id="rId5">
                  <a:extLst>
                    <a:ext uri="{A12FA001-AC4F-418D-AE19-62706E023703}">
                      <ahyp:hlinkClr xmlns:ahyp="http://schemas.microsoft.com/office/drawing/2018/hyperlinkcolor" val="tx"/>
                    </a:ext>
                  </a:extLst>
                </a:hlinkClick>
              </a:rPr>
              <a:t>Dr.</a:t>
            </a:r>
            <a:r>
              <a:rPr lang="en-IN" sz="1800" i="0" dirty="0">
                <a:solidFill>
                  <a:schemeClr val="accent1">
                    <a:lumMod val="75000"/>
                  </a:schemeClr>
                </a:solidFill>
                <a:effectLst/>
                <a:hlinkClick r:id="rId5">
                  <a:extLst>
                    <a:ext uri="{A12FA001-AC4F-418D-AE19-62706E023703}">
                      <ahyp:hlinkClr xmlns:ahyp="http://schemas.microsoft.com/office/drawing/2018/hyperlinkcolor" val="tx"/>
                    </a:ext>
                  </a:extLst>
                </a:hlinkClick>
              </a:rPr>
              <a:t> Pooja</a:t>
            </a:r>
            <a:r>
              <a:rPr lang="en-IN" sz="1800" i="0" dirty="0">
                <a:solidFill>
                  <a:schemeClr val="accent1">
                    <a:lumMod val="75000"/>
                  </a:schemeClr>
                </a:solidFill>
                <a:effectLst/>
              </a:rPr>
              <a:t>,</a:t>
            </a:r>
            <a:r>
              <a:rPr lang="en-IN" sz="1800" i="0" dirty="0">
                <a:solidFill>
                  <a:srgbClr val="0563C1"/>
                </a:solidFill>
                <a:effectLst/>
                <a:hlinkClick r:id="rId6">
                  <a:extLst>
                    <a:ext uri="{A12FA001-AC4F-418D-AE19-62706E023703}">
                      <ahyp:hlinkClr xmlns:ahyp="http://schemas.microsoft.com/office/drawing/2018/hyperlinkcolor" val="tx"/>
                    </a:ext>
                  </a:extLst>
                </a:hlinkClick>
              </a:rPr>
              <a:t> Romeo </a:t>
            </a:r>
            <a:r>
              <a:rPr lang="en-IN" sz="1800" i="0" dirty="0" err="1">
                <a:solidFill>
                  <a:schemeClr val="accent1">
                    <a:lumMod val="75000"/>
                  </a:schemeClr>
                </a:solidFill>
                <a:effectLst/>
                <a:hlinkClick r:id="rId6">
                  <a:extLst>
                    <a:ext uri="{A12FA001-AC4F-418D-AE19-62706E023703}">
                      <ahyp:hlinkClr xmlns:ahyp="http://schemas.microsoft.com/office/drawing/2018/hyperlinkcolor" val="tx"/>
                    </a:ext>
                  </a:extLst>
                </a:hlinkClick>
              </a:rPr>
              <a:t>Kienzler</a:t>
            </a:r>
            <a:r>
              <a:rPr lang="en-IN" sz="1800" i="0" dirty="0">
                <a:solidFill>
                  <a:schemeClr val="accent1">
                    <a:lumMod val="75000"/>
                  </a:schemeClr>
                </a:solidFill>
                <a:effectLst/>
              </a:rPr>
              <a:t>,</a:t>
            </a:r>
            <a:r>
              <a:rPr lang="en-IN" sz="1800" i="0" dirty="0">
                <a:solidFill>
                  <a:srgbClr val="0563C1"/>
                </a:solidFill>
                <a:effectLst/>
                <a:hlinkClick r:id="rId7">
                  <a:extLst>
                    <a:ext uri="{A12FA001-AC4F-418D-AE19-62706E023703}">
                      <ahyp:hlinkClr xmlns:ahyp="http://schemas.microsoft.com/office/drawing/2018/hyperlinkcolor" val="tx"/>
                    </a:ext>
                  </a:extLst>
                </a:hlinkClick>
              </a:rPr>
              <a:t> Joseph </a:t>
            </a:r>
            <a:r>
              <a:rPr lang="en-IN" sz="1800" i="0" dirty="0" err="1">
                <a:solidFill>
                  <a:schemeClr val="accent1">
                    <a:lumMod val="75000"/>
                  </a:schemeClr>
                </a:solidFill>
                <a:effectLst/>
                <a:hlinkClick r:id="rId7">
                  <a:extLst>
                    <a:ext uri="{A12FA001-AC4F-418D-AE19-62706E023703}">
                      <ahyp:hlinkClr xmlns:ahyp="http://schemas.microsoft.com/office/drawing/2018/hyperlinkcolor" val="tx"/>
                    </a:ext>
                  </a:extLst>
                </a:hlinkClick>
              </a:rPr>
              <a:t>Santarcangelo</a:t>
            </a:r>
            <a:r>
              <a:rPr lang="en-IN" sz="1800" i="0" dirty="0">
                <a:solidFill>
                  <a:schemeClr val="accent1">
                    <a:lumMod val="75000"/>
                  </a:schemeClr>
                </a:solidFill>
                <a:effectLst/>
              </a:rPr>
              <a:t>,</a:t>
            </a:r>
            <a:r>
              <a:rPr lang="en-IN" sz="1800" dirty="0">
                <a:solidFill>
                  <a:schemeClr val="accent1">
                    <a:lumMod val="75000"/>
                  </a:schemeClr>
                </a:solidFill>
              </a:rPr>
              <a:t> </a:t>
            </a:r>
            <a:r>
              <a:rPr lang="en-IN" sz="1800" i="0" u="sng" dirty="0" err="1">
                <a:solidFill>
                  <a:schemeClr val="accent1">
                    <a:lumMod val="75000"/>
                  </a:schemeClr>
                </a:solidFill>
                <a:effectLst/>
                <a:latin typeface="Source Sans Pro" panose="020B0503030403020204" pitchFamily="34" charset="0"/>
              </a:rPr>
              <a:t>Polong</a:t>
            </a:r>
            <a:r>
              <a:rPr lang="en-IN" sz="1800" i="0" u="sng" dirty="0">
                <a:solidFill>
                  <a:schemeClr val="accent1">
                    <a:lumMod val="75000"/>
                  </a:schemeClr>
                </a:solidFill>
                <a:effectLst/>
                <a:latin typeface="Source Sans Pro" panose="020B0503030403020204" pitchFamily="34" charset="0"/>
              </a:rPr>
              <a:t> Lin,</a:t>
            </a:r>
            <a:r>
              <a:rPr lang="en-IN" sz="1800" dirty="0">
                <a:solidFill>
                  <a:schemeClr val="accent1">
                    <a:lumMod val="75000"/>
                  </a:schemeClr>
                </a:solidFill>
              </a:rPr>
              <a:t> </a:t>
            </a:r>
            <a:r>
              <a:rPr lang="en-IN" sz="1800" i="0" u="sng" dirty="0">
                <a:solidFill>
                  <a:schemeClr val="accent1">
                    <a:lumMod val="75000"/>
                  </a:schemeClr>
                </a:solidFill>
                <a:effectLst/>
                <a:latin typeface="Source Sans Pro" panose="020B0503030403020204" pitchFamily="34" charset="0"/>
              </a:rPr>
              <a:t>Alex </a:t>
            </a:r>
            <a:r>
              <a:rPr lang="en-IN" sz="1800" i="0" u="sng" dirty="0" err="1">
                <a:solidFill>
                  <a:schemeClr val="accent1">
                    <a:lumMod val="75000"/>
                  </a:schemeClr>
                </a:solidFill>
                <a:effectLst/>
                <a:latin typeface="Source Sans Pro" panose="020B0503030403020204" pitchFamily="34" charset="0"/>
              </a:rPr>
              <a:t>Aklson</a:t>
            </a:r>
            <a:r>
              <a:rPr lang="en-IN" sz="1800" i="0" u="sng" dirty="0">
                <a:solidFill>
                  <a:schemeClr val="accent1">
                    <a:lumMod val="75000"/>
                  </a:schemeClr>
                </a:solidFill>
                <a:effectLst/>
                <a:latin typeface="Source Sans Pro" panose="020B0503030403020204" pitchFamily="34" charset="0"/>
              </a:rPr>
              <a:t>,</a:t>
            </a:r>
            <a:r>
              <a:rPr lang="en-IN" sz="1800" i="0" dirty="0">
                <a:solidFill>
                  <a:schemeClr val="accent1">
                    <a:lumMod val="75000"/>
                  </a:schemeClr>
                </a:solidFill>
                <a:effectLst/>
                <a:hlinkClick r:id="rId8">
                  <a:extLst>
                    <a:ext uri="{A12FA001-AC4F-418D-AE19-62706E023703}">
                      <ahyp:hlinkClr xmlns:ahyp="http://schemas.microsoft.com/office/drawing/2018/hyperlinkcolor" val="tx"/>
                    </a:ext>
                  </a:extLst>
                </a:hlinkClick>
              </a:rPr>
              <a:t> Rav Ahuja</a:t>
            </a:r>
            <a:r>
              <a:rPr lang="en-IN" sz="1800" i="0" dirty="0">
                <a:solidFill>
                  <a:schemeClr val="accent1">
                    <a:lumMod val="75000"/>
                  </a:schemeClr>
                </a:solidFill>
                <a:effectLst/>
              </a:rPr>
              <a:t>,</a:t>
            </a:r>
            <a:r>
              <a:rPr lang="en-IN" sz="1800" dirty="0">
                <a:solidFill>
                  <a:schemeClr val="accent1">
                    <a:lumMod val="75000"/>
                  </a:schemeClr>
                </a:solidFill>
              </a:rPr>
              <a:t> </a:t>
            </a:r>
            <a:br>
              <a:rPr lang="en-IN" sz="1800" dirty="0">
                <a:solidFill>
                  <a:schemeClr val="accent1">
                    <a:lumMod val="75000"/>
                  </a:schemeClr>
                </a:solidFill>
              </a:rPr>
            </a:br>
            <a:r>
              <a:rPr lang="en-IN" sz="1800" i="0" u="sng" dirty="0" err="1">
                <a:solidFill>
                  <a:schemeClr val="accent1">
                    <a:lumMod val="75000"/>
                  </a:schemeClr>
                </a:solidFill>
                <a:effectLst/>
                <a:latin typeface="Source Sans Pro" panose="020B0503030403020204" pitchFamily="34" charset="0"/>
              </a:rPr>
              <a:t>Saishruthi</a:t>
            </a:r>
            <a:r>
              <a:rPr lang="en-IN" sz="1800" i="0" u="sng" dirty="0">
                <a:solidFill>
                  <a:schemeClr val="accent1">
                    <a:lumMod val="75000"/>
                  </a:schemeClr>
                </a:solidFill>
                <a:effectLst/>
                <a:latin typeface="Source Sans Pro" panose="020B0503030403020204" pitchFamily="34" charset="0"/>
              </a:rPr>
              <a:t> Swaminathan,</a:t>
            </a:r>
            <a:r>
              <a:rPr lang="en-IN" sz="1800" i="0" dirty="0">
                <a:solidFill>
                  <a:schemeClr val="accent1">
                    <a:lumMod val="75000"/>
                  </a:schemeClr>
                </a:solidFill>
                <a:effectLst/>
                <a:hlinkClick r:id="rId9">
                  <a:extLst>
                    <a:ext uri="{A12FA001-AC4F-418D-AE19-62706E023703}">
                      <ahyp:hlinkClr xmlns:ahyp="http://schemas.microsoft.com/office/drawing/2018/hyperlinkcolor" val="tx"/>
                    </a:ext>
                  </a:extLst>
                </a:hlinkClick>
              </a:rPr>
              <a:t> SAEED AGHABOZORGI</a:t>
            </a:r>
            <a:r>
              <a:rPr lang="en-IN" sz="1800" i="0" dirty="0">
                <a:solidFill>
                  <a:schemeClr val="accent1">
                    <a:lumMod val="75000"/>
                  </a:schemeClr>
                </a:solidFill>
                <a:effectLst/>
              </a:rPr>
              <a:t>,</a:t>
            </a:r>
            <a:r>
              <a:rPr lang="en-IN" sz="1800" i="0" dirty="0">
                <a:solidFill>
                  <a:srgbClr val="0563C1"/>
                </a:solidFill>
                <a:effectLst/>
                <a:hlinkClick r:id="rId10">
                  <a:extLst>
                    <a:ext uri="{A12FA001-AC4F-418D-AE19-62706E023703}">
                      <ahyp:hlinkClr xmlns:ahyp="http://schemas.microsoft.com/office/drawing/2018/hyperlinkcolor" val="tx"/>
                    </a:ext>
                  </a:extLst>
                </a:hlinkClick>
              </a:rPr>
              <a:t> </a:t>
            </a:r>
            <a:r>
              <a:rPr lang="en-IN" sz="1800" i="0" dirty="0" err="1">
                <a:solidFill>
                  <a:srgbClr val="0563C1"/>
                </a:solidFill>
                <a:effectLst/>
                <a:hlinkClick r:id="rId10">
                  <a:extLst>
                    <a:ext uri="{A12FA001-AC4F-418D-AE19-62706E023703}">
                      <ahyp:hlinkClr xmlns:ahyp="http://schemas.microsoft.com/office/drawing/2018/hyperlinkcolor" val="tx"/>
                    </a:ext>
                  </a:extLst>
                </a:hlinkClick>
              </a:rPr>
              <a:t>Hima</a:t>
            </a:r>
            <a:r>
              <a:rPr lang="en-IN" sz="1800" i="0" dirty="0">
                <a:solidFill>
                  <a:schemeClr val="accent1">
                    <a:lumMod val="75000"/>
                  </a:schemeClr>
                </a:solidFill>
                <a:effectLst/>
                <a:hlinkClick r:id="rId10">
                  <a:extLst>
                    <a:ext uri="{A12FA001-AC4F-418D-AE19-62706E023703}">
                      <ahyp:hlinkClr xmlns:ahyp="http://schemas.microsoft.com/office/drawing/2018/hyperlinkcolor" val="tx"/>
                    </a:ext>
                  </a:extLst>
                </a:hlinkClick>
              </a:rPr>
              <a:t> Vasudevan</a:t>
            </a:r>
            <a:r>
              <a:rPr lang="en-IN" sz="1800" i="0" dirty="0">
                <a:solidFill>
                  <a:schemeClr val="accent1">
                    <a:lumMod val="75000"/>
                  </a:schemeClr>
                </a:solidFill>
                <a:effectLst/>
              </a:rPr>
              <a:t>,</a:t>
            </a:r>
            <a:r>
              <a:rPr lang="en-IN" sz="1800" i="0" dirty="0">
                <a:solidFill>
                  <a:srgbClr val="0563C1"/>
                </a:solidFill>
                <a:effectLst/>
                <a:hlinkClick r:id="rId11">
                  <a:extLst>
                    <a:ext uri="{A12FA001-AC4F-418D-AE19-62706E023703}">
                      <ahyp:hlinkClr xmlns:ahyp="http://schemas.microsoft.com/office/drawing/2018/hyperlinkcolor" val="tx"/>
                    </a:ext>
                  </a:extLst>
                </a:hlinkClick>
              </a:rPr>
              <a:t> Azim </a:t>
            </a:r>
            <a:r>
              <a:rPr lang="en-IN" sz="1800" i="0" dirty="0" err="1">
                <a:solidFill>
                  <a:schemeClr val="accent1">
                    <a:lumMod val="75000"/>
                  </a:schemeClr>
                </a:solidFill>
                <a:effectLst/>
                <a:hlinkClick r:id="rId11">
                  <a:extLst>
                    <a:ext uri="{A12FA001-AC4F-418D-AE19-62706E023703}">
                      <ahyp:hlinkClr xmlns:ahyp="http://schemas.microsoft.com/office/drawing/2018/hyperlinkcolor" val="tx"/>
                    </a:ext>
                  </a:extLst>
                </a:hlinkClick>
              </a:rPr>
              <a:t>Hirjani</a:t>
            </a:r>
            <a:r>
              <a:rPr lang="en-IN" sz="1800" i="0" dirty="0">
                <a:solidFill>
                  <a:schemeClr val="accent1">
                    <a:lumMod val="75000"/>
                  </a:schemeClr>
                </a:solidFill>
                <a:effectLst/>
              </a:rPr>
              <a:t>,</a:t>
            </a:r>
            <a:r>
              <a:rPr lang="en-IN" sz="1800" i="0" dirty="0">
                <a:solidFill>
                  <a:srgbClr val="0563C1"/>
                </a:solidFill>
                <a:effectLst/>
                <a:hlinkClick r:id="rId12">
                  <a:extLst>
                    <a:ext uri="{A12FA001-AC4F-418D-AE19-62706E023703}">
                      <ahyp:hlinkClr xmlns:ahyp="http://schemas.microsoft.com/office/drawing/2018/hyperlinkcolor" val="tx"/>
                    </a:ext>
                  </a:extLst>
                </a:hlinkClick>
              </a:rPr>
              <a:t> </a:t>
            </a:r>
            <a:r>
              <a:rPr lang="en-IN" sz="1800" i="0" dirty="0" err="1">
                <a:solidFill>
                  <a:srgbClr val="0563C1"/>
                </a:solidFill>
                <a:effectLst/>
                <a:hlinkClick r:id="rId12">
                  <a:extLst>
                    <a:ext uri="{A12FA001-AC4F-418D-AE19-62706E023703}">
                      <ahyp:hlinkClr xmlns:ahyp="http://schemas.microsoft.com/office/drawing/2018/hyperlinkcolor" val="tx"/>
                    </a:ext>
                  </a:extLst>
                </a:hlinkClick>
              </a:rPr>
              <a:t>Aije</a:t>
            </a:r>
            <a:r>
              <a:rPr lang="en-IN" sz="1800" i="0" dirty="0">
                <a:solidFill>
                  <a:srgbClr val="0563C1"/>
                </a:solidFill>
                <a:effectLst/>
                <a:hlinkClick r:id="rId12">
                  <a:extLst>
                    <a:ext uri="{A12FA001-AC4F-418D-AE19-62706E023703}">
                      <ahyp:hlinkClr xmlns:ahyp="http://schemas.microsoft.com/office/drawing/2018/hyperlinkcolor" val="tx"/>
                    </a:ext>
                  </a:extLst>
                </a:hlinkClick>
              </a:rPr>
              <a:t> </a:t>
            </a:r>
            <a:r>
              <a:rPr lang="en-IN" sz="1800" i="0" dirty="0" err="1">
                <a:solidFill>
                  <a:schemeClr val="accent1">
                    <a:lumMod val="75000"/>
                  </a:schemeClr>
                </a:solidFill>
                <a:effectLst/>
                <a:hlinkClick r:id="rId12">
                  <a:extLst>
                    <a:ext uri="{A12FA001-AC4F-418D-AE19-62706E023703}">
                      <ahyp:hlinkClr xmlns:ahyp="http://schemas.microsoft.com/office/drawing/2018/hyperlinkcolor" val="tx"/>
                    </a:ext>
                  </a:extLst>
                </a:hlinkClick>
              </a:rPr>
              <a:t>Egwaikhide</a:t>
            </a:r>
            <a:r>
              <a:rPr lang="en-IN" sz="1800" i="0" dirty="0">
                <a:solidFill>
                  <a:schemeClr val="accent1">
                    <a:lumMod val="75000"/>
                  </a:schemeClr>
                </a:solidFill>
                <a:effectLst/>
              </a:rPr>
              <a:t>,</a:t>
            </a:r>
            <a:r>
              <a:rPr lang="en-IN" sz="1800" i="0" dirty="0">
                <a:solidFill>
                  <a:schemeClr val="accent1">
                    <a:lumMod val="75000"/>
                  </a:schemeClr>
                </a:solidFill>
                <a:effectLst/>
                <a:hlinkClick r:id="rId13">
                  <a:extLst>
                    <a:ext uri="{A12FA001-AC4F-418D-AE19-62706E023703}">
                      <ahyp:hlinkClr xmlns:ahyp="http://schemas.microsoft.com/office/drawing/2018/hyperlinkcolor" val="tx"/>
                    </a:ext>
                  </a:extLst>
                </a:hlinkClick>
              </a:rPr>
              <a:t> Yan Luo</a:t>
            </a:r>
            <a:r>
              <a:rPr lang="en-IN" sz="1800" i="0" dirty="0">
                <a:solidFill>
                  <a:schemeClr val="accent1">
                    <a:lumMod val="75000"/>
                  </a:schemeClr>
                </a:solidFill>
                <a:effectLst/>
              </a:rPr>
              <a:t>,</a:t>
            </a:r>
            <a:r>
              <a:rPr lang="en-IN" sz="1800" i="0" dirty="0">
                <a:solidFill>
                  <a:schemeClr val="accent1">
                    <a:lumMod val="75000"/>
                  </a:schemeClr>
                </a:solidFill>
                <a:effectLst/>
                <a:hlinkClick r:id="rId14">
                  <a:extLst>
                    <a:ext uri="{A12FA001-AC4F-418D-AE19-62706E023703}">
                      <ahyp:hlinkClr xmlns:ahyp="http://schemas.microsoft.com/office/drawing/2018/hyperlinkcolor" val="tx"/>
                    </a:ext>
                  </a:extLst>
                </a:hlinkClick>
              </a:rPr>
              <a:t> Svetlana Levitan</a:t>
            </a:r>
            <a:endParaRPr lang="en-US" sz="1800" dirty="0">
              <a:solidFill>
                <a:schemeClr val="accent1">
                  <a:lumMod val="7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Special Thanks to All Instructors:</a:t>
            </a:r>
          </a:p>
          <a:p>
            <a:pPr>
              <a:lnSpc>
                <a:spcPct val="100000"/>
              </a:lnSpc>
              <a:spcBef>
                <a:spcPts val="1400"/>
              </a:spcBef>
            </a:pPr>
            <a:r>
              <a:rPr lang="en-US" sz="1800" dirty="0">
                <a:solidFill>
                  <a:schemeClr val="accent1">
                    <a:lumMod val="75000"/>
                  </a:schemeClr>
                </a:solidFill>
              </a:rPr>
              <a:t>https://www.coursera.org/professional-certificates/ibm-data-science?#instructors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698500" lvl="1" indent="-229235">
              <a:lnSpc>
                <a:spcPct val="100000"/>
              </a:lnSpc>
              <a:spcBef>
                <a:spcPts val="315"/>
              </a:spcBef>
              <a:buFont typeface="Arial"/>
              <a:buChar char="•"/>
              <a:tabLst>
                <a:tab pos="697865" algn="l"/>
                <a:tab pos="699135" algn="l"/>
              </a:tabLst>
            </a:pPr>
            <a:r>
              <a:rPr lang="en-GB" sz="8000" spc="-5" dirty="0">
                <a:solidFill>
                  <a:srgbClr val="BB562C"/>
                </a:solidFill>
                <a:latin typeface="Carlito"/>
                <a:cs typeface="Carlito"/>
              </a:rPr>
              <a:t>Combined </a:t>
            </a:r>
            <a:r>
              <a:rPr lang="en-GB" sz="8000" spc="-20" dirty="0">
                <a:solidFill>
                  <a:srgbClr val="BB562C"/>
                </a:solidFill>
                <a:latin typeface="Carlito"/>
                <a:cs typeface="Carlito"/>
              </a:rPr>
              <a:t>data from </a:t>
            </a:r>
            <a:r>
              <a:rPr lang="en-GB" sz="8000" spc="-5" dirty="0">
                <a:solidFill>
                  <a:srgbClr val="BB562C"/>
                </a:solidFill>
                <a:latin typeface="Carlito"/>
                <a:cs typeface="Carlito"/>
              </a:rPr>
              <a:t>SpaceX public </a:t>
            </a:r>
            <a:r>
              <a:rPr lang="en-GB" sz="8000" dirty="0">
                <a:solidFill>
                  <a:srgbClr val="BB562C"/>
                </a:solidFill>
                <a:latin typeface="Carlito"/>
                <a:cs typeface="Carlito"/>
              </a:rPr>
              <a:t>API and </a:t>
            </a:r>
            <a:r>
              <a:rPr lang="en-GB" sz="8000" spc="-5" dirty="0">
                <a:solidFill>
                  <a:srgbClr val="BB562C"/>
                </a:solidFill>
                <a:latin typeface="Carlito"/>
                <a:cs typeface="Carlito"/>
              </a:rPr>
              <a:t>SpaceX Wikipedia</a:t>
            </a:r>
            <a:r>
              <a:rPr lang="en-GB" sz="8000" spc="15" dirty="0">
                <a:solidFill>
                  <a:srgbClr val="BB562C"/>
                </a:solidFill>
                <a:latin typeface="Carlito"/>
                <a:cs typeface="Carlito"/>
              </a:rPr>
              <a:t> </a:t>
            </a:r>
            <a:r>
              <a:rPr lang="en-GB" sz="8000" spc="-5" dirty="0">
                <a:solidFill>
                  <a:srgbClr val="BB562C"/>
                </a:solidFill>
                <a:latin typeface="Carlito"/>
                <a:cs typeface="Carlito"/>
              </a:rPr>
              <a:t>page</a:t>
            </a:r>
            <a:endParaRPr lang="en-GB" sz="8000" dirty="0">
              <a:latin typeface="Carlito"/>
              <a:cs typeface="Carlito"/>
            </a:endParaRPr>
          </a:p>
          <a:p>
            <a:pPr>
              <a:lnSpc>
                <a:spcPct val="120000"/>
              </a:lnSpc>
              <a:spcBef>
                <a:spcPts val="1400"/>
              </a:spcBef>
            </a:pPr>
            <a:r>
              <a:rPr lang="en-US" sz="8800" dirty="0">
                <a:solidFill>
                  <a:schemeClr val="accent3">
                    <a:lumMod val="25000"/>
                  </a:schemeClr>
                </a:solidFill>
                <a:latin typeface="Abadi"/>
              </a:rPr>
              <a:t>Perform data wrangling</a:t>
            </a:r>
          </a:p>
          <a:p>
            <a:pPr marL="698500" lvl="1" indent="-229235">
              <a:lnSpc>
                <a:spcPct val="100000"/>
              </a:lnSpc>
              <a:spcBef>
                <a:spcPts val="315"/>
              </a:spcBef>
              <a:buFont typeface="Arial"/>
              <a:buChar char="•"/>
              <a:tabLst>
                <a:tab pos="697865" algn="l"/>
                <a:tab pos="699135" algn="l"/>
              </a:tabLst>
            </a:pPr>
            <a:r>
              <a:rPr lang="en-GB" sz="8000" spc="-5" dirty="0">
                <a:solidFill>
                  <a:srgbClr val="BB562C"/>
                </a:solidFill>
                <a:latin typeface="Carlito"/>
                <a:cs typeface="Carlito"/>
              </a:rPr>
              <a:t>Classifying true landings </a:t>
            </a:r>
            <a:r>
              <a:rPr lang="en-GB" sz="8000" dirty="0">
                <a:solidFill>
                  <a:srgbClr val="BB562C"/>
                </a:solidFill>
                <a:latin typeface="Carlito"/>
                <a:cs typeface="Carlito"/>
              </a:rPr>
              <a:t>as </a:t>
            </a:r>
            <a:r>
              <a:rPr lang="en-GB" sz="8000" spc="-5" dirty="0">
                <a:solidFill>
                  <a:srgbClr val="BB562C"/>
                </a:solidFill>
                <a:latin typeface="Carlito"/>
                <a:cs typeface="Carlito"/>
              </a:rPr>
              <a:t>successful </a:t>
            </a:r>
            <a:r>
              <a:rPr lang="en-GB" sz="8000" dirty="0">
                <a:solidFill>
                  <a:srgbClr val="BB562C"/>
                </a:solidFill>
                <a:latin typeface="Carlito"/>
                <a:cs typeface="Carlito"/>
              </a:rPr>
              <a:t>and </a:t>
            </a:r>
            <a:r>
              <a:rPr lang="en-GB" sz="8000" spc="-10" dirty="0">
                <a:solidFill>
                  <a:srgbClr val="BB562C"/>
                </a:solidFill>
                <a:latin typeface="Carlito"/>
                <a:cs typeface="Carlito"/>
              </a:rPr>
              <a:t>unsuccessful</a:t>
            </a:r>
            <a:r>
              <a:rPr lang="en-GB" sz="8000" spc="-50" dirty="0">
                <a:solidFill>
                  <a:srgbClr val="BB562C"/>
                </a:solidFill>
                <a:latin typeface="Carlito"/>
                <a:cs typeface="Carlito"/>
              </a:rPr>
              <a:t> </a:t>
            </a:r>
            <a:r>
              <a:rPr lang="en-GB" sz="8000" spc="-5" dirty="0">
                <a:solidFill>
                  <a:srgbClr val="BB562C"/>
                </a:solidFill>
                <a:latin typeface="Carlito"/>
                <a:cs typeface="Carlito"/>
              </a:rPr>
              <a:t>otherwise</a:t>
            </a:r>
            <a:endParaRPr lang="en-GB" sz="8000" dirty="0">
              <a:latin typeface="Carlito"/>
              <a:cs typeface="Carlito"/>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698500" lvl="1" indent="-229235">
              <a:lnSpc>
                <a:spcPct val="100000"/>
              </a:lnSpc>
              <a:spcBef>
                <a:spcPts val="325"/>
              </a:spcBef>
              <a:buFont typeface="Arial"/>
              <a:buChar char="•"/>
              <a:tabLst>
                <a:tab pos="697865" algn="l"/>
                <a:tab pos="699135" algn="l"/>
              </a:tabLst>
            </a:pPr>
            <a:r>
              <a:rPr lang="en-IN" sz="8000" spc="-45" dirty="0">
                <a:solidFill>
                  <a:srgbClr val="BB562C"/>
                </a:solidFill>
                <a:latin typeface="Carlito"/>
                <a:cs typeface="Carlito"/>
              </a:rPr>
              <a:t>Tuned </a:t>
            </a:r>
            <a:r>
              <a:rPr lang="en-IN" sz="8000" dirty="0">
                <a:solidFill>
                  <a:srgbClr val="BB562C"/>
                </a:solidFill>
                <a:latin typeface="Carlito"/>
                <a:cs typeface="Carlito"/>
              </a:rPr>
              <a:t>models </a:t>
            </a:r>
            <a:r>
              <a:rPr lang="en-IN" sz="8000" spc="-5" dirty="0">
                <a:solidFill>
                  <a:srgbClr val="BB562C"/>
                </a:solidFill>
                <a:latin typeface="Carlito"/>
                <a:cs typeface="Carlito"/>
              </a:rPr>
              <a:t>using</a:t>
            </a:r>
            <a:r>
              <a:rPr lang="en-IN" sz="8000" spc="10" dirty="0">
                <a:solidFill>
                  <a:srgbClr val="BB562C"/>
                </a:solidFill>
                <a:latin typeface="Carlito"/>
                <a:cs typeface="Carlito"/>
              </a:rPr>
              <a:t> </a:t>
            </a:r>
            <a:r>
              <a:rPr lang="en-IN" sz="8000" spc="-20" dirty="0" err="1">
                <a:solidFill>
                  <a:srgbClr val="BB562C"/>
                </a:solidFill>
                <a:latin typeface="Carlito"/>
                <a:cs typeface="Carlito"/>
              </a:rPr>
              <a:t>GridSearchCV</a:t>
            </a:r>
            <a:endParaRPr lang="en-IN" sz="8000" dirty="0">
              <a:latin typeface="Carlito"/>
              <a:cs typeface="Carlito"/>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12700" marR="42545">
              <a:lnSpc>
                <a:spcPts val="2210"/>
              </a:lnSpc>
              <a:spcBef>
                <a:spcPts val="335"/>
              </a:spcBef>
            </a:pPr>
            <a:r>
              <a:rPr lang="en-IN" sz="2400" spc="-25" dirty="0">
                <a:solidFill>
                  <a:srgbClr val="404040"/>
                </a:solidFill>
                <a:latin typeface="Carlito"/>
                <a:cs typeface="Carlito"/>
              </a:rPr>
              <a:t>Data </a:t>
            </a:r>
            <a:r>
              <a:rPr lang="en-IN" sz="2400" spc="-5" dirty="0">
                <a:solidFill>
                  <a:srgbClr val="404040"/>
                </a:solidFill>
                <a:latin typeface="Carlito"/>
                <a:cs typeface="Carlito"/>
              </a:rPr>
              <a:t>collection </a:t>
            </a:r>
            <a:r>
              <a:rPr lang="en-IN" sz="2400" spc="-20" dirty="0">
                <a:solidFill>
                  <a:srgbClr val="404040"/>
                </a:solidFill>
                <a:latin typeface="Carlito"/>
                <a:cs typeface="Carlito"/>
              </a:rPr>
              <a:t>process </a:t>
            </a:r>
            <a:r>
              <a:rPr lang="en-IN" sz="2400" spc="-25" dirty="0">
                <a:solidFill>
                  <a:srgbClr val="404040"/>
                </a:solidFill>
                <a:latin typeface="Carlito"/>
                <a:cs typeface="Carlito"/>
              </a:rPr>
              <a:t>involved </a:t>
            </a:r>
            <a:r>
              <a:rPr lang="en-IN" sz="2400" dirty="0">
                <a:solidFill>
                  <a:srgbClr val="404040"/>
                </a:solidFill>
                <a:latin typeface="Carlito"/>
                <a:cs typeface="Carlito"/>
              </a:rPr>
              <a:t>a </a:t>
            </a:r>
            <a:r>
              <a:rPr lang="en-IN" sz="2400" spc="-10" dirty="0">
                <a:solidFill>
                  <a:srgbClr val="404040"/>
                </a:solidFill>
                <a:latin typeface="Carlito"/>
                <a:cs typeface="Carlito"/>
              </a:rPr>
              <a:t>combination </a:t>
            </a:r>
            <a:r>
              <a:rPr lang="en-IN" sz="2400" spc="-5" dirty="0">
                <a:solidFill>
                  <a:srgbClr val="404040"/>
                </a:solidFill>
                <a:latin typeface="Carlito"/>
                <a:cs typeface="Carlito"/>
              </a:rPr>
              <a:t>of </a:t>
            </a:r>
            <a:r>
              <a:rPr lang="en-IN" sz="2400" dirty="0">
                <a:solidFill>
                  <a:srgbClr val="404040"/>
                </a:solidFill>
                <a:latin typeface="Carlito"/>
                <a:cs typeface="Carlito"/>
              </a:rPr>
              <a:t>API </a:t>
            </a:r>
            <a:r>
              <a:rPr lang="en-IN" sz="2400" spc="-20" dirty="0">
                <a:solidFill>
                  <a:srgbClr val="404040"/>
                </a:solidFill>
                <a:latin typeface="Carlito"/>
                <a:cs typeface="Carlito"/>
              </a:rPr>
              <a:t>requests from </a:t>
            </a:r>
            <a:r>
              <a:rPr lang="en-IN" sz="2400" dirty="0">
                <a:solidFill>
                  <a:srgbClr val="404040"/>
                </a:solidFill>
                <a:latin typeface="Carlito"/>
                <a:cs typeface="Carlito"/>
              </a:rPr>
              <a:t>Space X </a:t>
            </a:r>
            <a:r>
              <a:rPr lang="en-IN" sz="2400" spc="-5" dirty="0">
                <a:solidFill>
                  <a:srgbClr val="404040"/>
                </a:solidFill>
                <a:latin typeface="Carlito"/>
                <a:cs typeface="Carlito"/>
              </a:rPr>
              <a:t>public </a:t>
            </a:r>
            <a:r>
              <a:rPr lang="en-IN" sz="2400" dirty="0">
                <a:solidFill>
                  <a:srgbClr val="404040"/>
                </a:solidFill>
                <a:latin typeface="Carlito"/>
                <a:cs typeface="Carlito"/>
              </a:rPr>
              <a:t>API and </a:t>
            </a:r>
            <a:r>
              <a:rPr lang="en-IN" sz="2400" spc="-5" dirty="0">
                <a:solidFill>
                  <a:srgbClr val="404040"/>
                </a:solidFill>
                <a:latin typeface="Carlito"/>
                <a:cs typeface="Carlito"/>
              </a:rPr>
              <a:t>web  scraping </a:t>
            </a:r>
            <a:r>
              <a:rPr lang="en-IN" sz="2400" spc="-25" dirty="0">
                <a:solidFill>
                  <a:srgbClr val="404040"/>
                </a:solidFill>
                <a:latin typeface="Carlito"/>
                <a:cs typeface="Carlito"/>
              </a:rPr>
              <a:t>data </a:t>
            </a:r>
            <a:r>
              <a:rPr lang="en-IN" sz="2400" spc="-20" dirty="0">
                <a:solidFill>
                  <a:srgbClr val="404040"/>
                </a:solidFill>
                <a:latin typeface="Carlito"/>
                <a:cs typeface="Carlito"/>
              </a:rPr>
              <a:t>from </a:t>
            </a:r>
            <a:r>
              <a:rPr lang="en-IN" sz="2400" dirty="0">
                <a:solidFill>
                  <a:srgbClr val="404040"/>
                </a:solidFill>
                <a:latin typeface="Carlito"/>
                <a:cs typeface="Carlito"/>
              </a:rPr>
              <a:t>a </a:t>
            </a:r>
            <a:r>
              <a:rPr lang="en-IN" sz="2400" spc="-5" dirty="0">
                <a:solidFill>
                  <a:srgbClr val="404040"/>
                </a:solidFill>
                <a:latin typeface="Carlito"/>
                <a:cs typeface="Carlito"/>
              </a:rPr>
              <a:t>table in </a:t>
            </a:r>
            <a:r>
              <a:rPr lang="en-IN" sz="2400" dirty="0">
                <a:solidFill>
                  <a:srgbClr val="404040"/>
                </a:solidFill>
                <a:latin typeface="Carlito"/>
                <a:cs typeface="Carlito"/>
              </a:rPr>
              <a:t>Space </a:t>
            </a:r>
            <a:r>
              <a:rPr lang="en-IN" sz="2400" spc="-75" dirty="0">
                <a:solidFill>
                  <a:srgbClr val="404040"/>
                </a:solidFill>
                <a:latin typeface="Carlito"/>
                <a:cs typeface="Carlito"/>
              </a:rPr>
              <a:t>X’s </a:t>
            </a:r>
            <a:r>
              <a:rPr lang="en-IN" sz="2400" dirty="0">
                <a:solidFill>
                  <a:srgbClr val="404040"/>
                </a:solidFill>
                <a:latin typeface="Carlito"/>
                <a:cs typeface="Carlito"/>
              </a:rPr>
              <a:t>Wikipedia</a:t>
            </a:r>
            <a:r>
              <a:rPr lang="en-IN" sz="2400" spc="-100" dirty="0">
                <a:solidFill>
                  <a:srgbClr val="404040"/>
                </a:solidFill>
                <a:latin typeface="Carlito"/>
                <a:cs typeface="Carlito"/>
              </a:rPr>
              <a:t> </a:t>
            </a:r>
            <a:r>
              <a:rPr lang="en-IN" sz="2400" spc="-45" dirty="0">
                <a:solidFill>
                  <a:srgbClr val="404040"/>
                </a:solidFill>
                <a:latin typeface="Carlito"/>
                <a:cs typeface="Carlito"/>
              </a:rPr>
              <a:t>entry.</a:t>
            </a:r>
            <a:endParaRPr lang="en-IN" sz="2400" dirty="0">
              <a:latin typeface="Carlito"/>
              <a:cs typeface="Carlito"/>
            </a:endParaRPr>
          </a:p>
          <a:p>
            <a:pPr marL="12700" marR="356235">
              <a:lnSpc>
                <a:spcPts val="2300"/>
              </a:lnSpc>
              <a:spcBef>
                <a:spcPts val="1115"/>
              </a:spcBef>
            </a:pPr>
            <a:r>
              <a:rPr lang="en-IN" sz="2400" spc="-5" dirty="0">
                <a:solidFill>
                  <a:srgbClr val="404040"/>
                </a:solidFill>
                <a:latin typeface="Carlito"/>
                <a:cs typeface="Carlito"/>
              </a:rPr>
              <a:t>The </a:t>
            </a:r>
            <a:r>
              <a:rPr lang="en-IN" sz="2400" spc="-20" dirty="0">
                <a:solidFill>
                  <a:srgbClr val="404040"/>
                </a:solidFill>
                <a:latin typeface="Carlito"/>
                <a:cs typeface="Carlito"/>
              </a:rPr>
              <a:t>next </a:t>
            </a:r>
            <a:r>
              <a:rPr lang="en-IN" sz="2400" spc="-5" dirty="0">
                <a:solidFill>
                  <a:srgbClr val="404040"/>
                </a:solidFill>
                <a:latin typeface="Carlito"/>
                <a:cs typeface="Carlito"/>
              </a:rPr>
              <a:t>slide will show </a:t>
            </a:r>
            <a:r>
              <a:rPr lang="en-IN" sz="2400" dirty="0">
                <a:solidFill>
                  <a:srgbClr val="404040"/>
                </a:solidFill>
                <a:latin typeface="Carlito"/>
                <a:cs typeface="Carlito"/>
              </a:rPr>
              <a:t>the </a:t>
            </a:r>
            <a:r>
              <a:rPr lang="en-IN" sz="2400" spc="-5" dirty="0">
                <a:solidFill>
                  <a:srgbClr val="404040"/>
                </a:solidFill>
                <a:latin typeface="Carlito"/>
                <a:cs typeface="Carlito"/>
              </a:rPr>
              <a:t>flowchart of </a:t>
            </a:r>
            <a:r>
              <a:rPr lang="en-IN" sz="2400" spc="-25" dirty="0">
                <a:solidFill>
                  <a:srgbClr val="404040"/>
                </a:solidFill>
                <a:latin typeface="Carlito"/>
                <a:cs typeface="Carlito"/>
              </a:rPr>
              <a:t>data </a:t>
            </a:r>
            <a:r>
              <a:rPr lang="en-IN" sz="2400" spc="-5" dirty="0">
                <a:solidFill>
                  <a:srgbClr val="404040"/>
                </a:solidFill>
                <a:latin typeface="Carlito"/>
                <a:cs typeface="Carlito"/>
              </a:rPr>
              <a:t>collection </a:t>
            </a:r>
            <a:r>
              <a:rPr lang="en-IN" sz="2400" spc="-20" dirty="0">
                <a:solidFill>
                  <a:srgbClr val="404040"/>
                </a:solidFill>
                <a:latin typeface="Carlito"/>
                <a:cs typeface="Carlito"/>
              </a:rPr>
              <a:t>from </a:t>
            </a:r>
            <a:r>
              <a:rPr lang="en-IN" sz="2400" dirty="0">
                <a:solidFill>
                  <a:srgbClr val="404040"/>
                </a:solidFill>
                <a:latin typeface="Carlito"/>
                <a:cs typeface="Carlito"/>
              </a:rPr>
              <a:t>API and the </a:t>
            </a:r>
            <a:r>
              <a:rPr lang="en-IN" sz="2400" spc="-5" dirty="0">
                <a:solidFill>
                  <a:srgbClr val="404040"/>
                </a:solidFill>
                <a:latin typeface="Carlito"/>
                <a:cs typeface="Carlito"/>
              </a:rPr>
              <a:t>one </a:t>
            </a:r>
            <a:r>
              <a:rPr lang="en-IN" sz="2400" spc="-20" dirty="0">
                <a:solidFill>
                  <a:srgbClr val="404040"/>
                </a:solidFill>
                <a:latin typeface="Carlito"/>
                <a:cs typeface="Carlito"/>
              </a:rPr>
              <a:t>after </a:t>
            </a:r>
            <a:r>
              <a:rPr lang="en-IN" sz="2400" spc="-5" dirty="0">
                <a:solidFill>
                  <a:srgbClr val="404040"/>
                </a:solidFill>
                <a:latin typeface="Carlito"/>
                <a:cs typeface="Carlito"/>
              </a:rPr>
              <a:t>will show  </a:t>
            </a:r>
            <a:r>
              <a:rPr lang="en-IN" sz="2400" dirty="0">
                <a:solidFill>
                  <a:srgbClr val="404040"/>
                </a:solidFill>
                <a:latin typeface="Carlito"/>
                <a:cs typeface="Carlito"/>
              </a:rPr>
              <a:t>the </a:t>
            </a:r>
            <a:r>
              <a:rPr lang="en-IN" sz="2400" spc="-5" dirty="0">
                <a:solidFill>
                  <a:srgbClr val="404040"/>
                </a:solidFill>
                <a:latin typeface="Carlito"/>
                <a:cs typeface="Carlito"/>
              </a:rPr>
              <a:t>flowchart of </a:t>
            </a:r>
            <a:r>
              <a:rPr lang="en-IN" sz="2400" spc="-25" dirty="0">
                <a:solidFill>
                  <a:srgbClr val="404040"/>
                </a:solidFill>
                <a:latin typeface="Carlito"/>
                <a:cs typeface="Carlito"/>
              </a:rPr>
              <a:t>data </a:t>
            </a:r>
            <a:r>
              <a:rPr lang="en-IN" sz="2400" spc="-5" dirty="0">
                <a:solidFill>
                  <a:srgbClr val="404040"/>
                </a:solidFill>
                <a:latin typeface="Carlito"/>
                <a:cs typeface="Carlito"/>
              </a:rPr>
              <a:t>collection </a:t>
            </a:r>
            <a:r>
              <a:rPr lang="en-IN" sz="2400" spc="-20" dirty="0">
                <a:solidFill>
                  <a:srgbClr val="404040"/>
                </a:solidFill>
                <a:latin typeface="Carlito"/>
                <a:cs typeface="Carlito"/>
              </a:rPr>
              <a:t>from</a:t>
            </a:r>
            <a:r>
              <a:rPr lang="en-IN" sz="2400" spc="-110" dirty="0">
                <a:solidFill>
                  <a:srgbClr val="404040"/>
                </a:solidFill>
                <a:latin typeface="Carlito"/>
                <a:cs typeface="Carlito"/>
              </a:rPr>
              <a:t> </a:t>
            </a:r>
            <a:r>
              <a:rPr lang="en-IN" sz="2400" spc="-10" dirty="0" err="1">
                <a:solidFill>
                  <a:srgbClr val="404040"/>
                </a:solidFill>
                <a:latin typeface="Carlito"/>
                <a:cs typeface="Carlito"/>
              </a:rPr>
              <a:t>webscraping</a:t>
            </a:r>
            <a:r>
              <a:rPr lang="en-IN" sz="2400" spc="-10" dirty="0">
                <a:solidFill>
                  <a:srgbClr val="404040"/>
                </a:solidFill>
                <a:latin typeface="Carlito"/>
                <a:cs typeface="Carlito"/>
              </a:rPr>
              <a:t>.</a:t>
            </a:r>
            <a:endParaRPr lang="en-IN" sz="2400" dirty="0">
              <a:latin typeface="Carlito"/>
              <a:cs typeface="Carlito"/>
            </a:endParaRPr>
          </a:p>
          <a:p>
            <a:pPr marL="12700">
              <a:lnSpc>
                <a:spcPct val="100000"/>
              </a:lnSpc>
              <a:spcBef>
                <a:spcPts val="1145"/>
              </a:spcBef>
            </a:pPr>
            <a:r>
              <a:rPr lang="en-IN" sz="2400" u="heavy" dirty="0">
                <a:solidFill>
                  <a:srgbClr val="404040"/>
                </a:solidFill>
                <a:uFill>
                  <a:solidFill>
                    <a:srgbClr val="404040"/>
                  </a:solidFill>
                </a:uFill>
                <a:latin typeface="Carlito"/>
                <a:cs typeface="Carlito"/>
              </a:rPr>
              <a:t>Space X API </a:t>
            </a:r>
            <a:r>
              <a:rPr lang="en-IN" sz="2400" u="heavy" spc="-25" dirty="0">
                <a:solidFill>
                  <a:srgbClr val="404040"/>
                </a:solidFill>
                <a:uFill>
                  <a:solidFill>
                    <a:srgbClr val="404040"/>
                  </a:solidFill>
                </a:uFill>
                <a:latin typeface="Carlito"/>
                <a:cs typeface="Carlito"/>
              </a:rPr>
              <a:t>Data</a:t>
            </a:r>
            <a:r>
              <a:rPr lang="en-IN" sz="2400" u="heavy" spc="-95" dirty="0">
                <a:solidFill>
                  <a:srgbClr val="404040"/>
                </a:solidFill>
                <a:uFill>
                  <a:solidFill>
                    <a:srgbClr val="404040"/>
                  </a:solidFill>
                </a:uFill>
                <a:latin typeface="Carlito"/>
                <a:cs typeface="Carlito"/>
              </a:rPr>
              <a:t> </a:t>
            </a:r>
            <a:r>
              <a:rPr lang="en-IN" sz="2400" u="heavy" spc="-5" dirty="0">
                <a:solidFill>
                  <a:srgbClr val="404040"/>
                </a:solidFill>
                <a:uFill>
                  <a:solidFill>
                    <a:srgbClr val="404040"/>
                  </a:solidFill>
                </a:uFill>
                <a:latin typeface="Carlito"/>
                <a:cs typeface="Carlito"/>
              </a:rPr>
              <a:t>Columns:</a:t>
            </a:r>
            <a:endParaRPr lang="en-IN" sz="2400" dirty="0">
              <a:latin typeface="Carlito"/>
              <a:cs typeface="Carlito"/>
            </a:endParaRPr>
          </a:p>
          <a:p>
            <a:pPr marL="12700">
              <a:lnSpc>
                <a:spcPts val="2300"/>
              </a:lnSpc>
              <a:spcBef>
                <a:spcPts val="1200"/>
              </a:spcBef>
            </a:pPr>
            <a:r>
              <a:rPr lang="en-IN" sz="2400" spc="-30" dirty="0" err="1">
                <a:solidFill>
                  <a:srgbClr val="404040"/>
                </a:solidFill>
                <a:latin typeface="Carlito"/>
                <a:cs typeface="Carlito"/>
              </a:rPr>
              <a:t>FlightNumber</a:t>
            </a:r>
            <a:r>
              <a:rPr lang="en-IN" sz="2400" spc="-30" dirty="0">
                <a:solidFill>
                  <a:srgbClr val="404040"/>
                </a:solidFill>
                <a:latin typeface="Carlito"/>
                <a:cs typeface="Carlito"/>
              </a:rPr>
              <a:t>, </a:t>
            </a:r>
            <a:r>
              <a:rPr lang="en-IN" sz="2400" spc="-20" dirty="0">
                <a:solidFill>
                  <a:srgbClr val="404040"/>
                </a:solidFill>
                <a:latin typeface="Carlito"/>
                <a:cs typeface="Carlito"/>
              </a:rPr>
              <a:t>Date, </a:t>
            </a:r>
            <a:r>
              <a:rPr lang="en-IN" sz="2400" spc="-25" dirty="0" err="1">
                <a:solidFill>
                  <a:srgbClr val="404040"/>
                </a:solidFill>
                <a:latin typeface="Carlito"/>
                <a:cs typeface="Carlito"/>
              </a:rPr>
              <a:t>BoosterVersion</a:t>
            </a:r>
            <a:r>
              <a:rPr lang="en-IN" sz="2400" spc="-25" dirty="0">
                <a:solidFill>
                  <a:srgbClr val="404040"/>
                </a:solidFill>
                <a:latin typeface="Carlito"/>
                <a:cs typeface="Carlito"/>
              </a:rPr>
              <a:t>, </a:t>
            </a:r>
            <a:r>
              <a:rPr lang="en-IN" sz="2400" spc="-20" dirty="0" err="1">
                <a:solidFill>
                  <a:srgbClr val="404040"/>
                </a:solidFill>
                <a:latin typeface="Carlito"/>
                <a:cs typeface="Carlito"/>
              </a:rPr>
              <a:t>PayloadMass</a:t>
            </a:r>
            <a:r>
              <a:rPr lang="en-IN" sz="2400" spc="-20" dirty="0">
                <a:solidFill>
                  <a:srgbClr val="404040"/>
                </a:solidFill>
                <a:latin typeface="Carlito"/>
                <a:cs typeface="Carlito"/>
              </a:rPr>
              <a:t>, </a:t>
            </a:r>
            <a:r>
              <a:rPr lang="en-IN" sz="2400" spc="-5" dirty="0">
                <a:solidFill>
                  <a:srgbClr val="404040"/>
                </a:solidFill>
                <a:latin typeface="Carlito"/>
                <a:cs typeface="Carlito"/>
              </a:rPr>
              <a:t>Orbit, </a:t>
            </a:r>
            <a:r>
              <a:rPr lang="en-IN" sz="2400" spc="-5" dirty="0" err="1">
                <a:solidFill>
                  <a:srgbClr val="404040"/>
                </a:solidFill>
                <a:latin typeface="Carlito"/>
                <a:cs typeface="Carlito"/>
              </a:rPr>
              <a:t>LaunchSite</a:t>
            </a:r>
            <a:r>
              <a:rPr lang="en-IN" sz="2400" spc="-5" dirty="0">
                <a:solidFill>
                  <a:srgbClr val="404040"/>
                </a:solidFill>
                <a:latin typeface="Carlito"/>
                <a:cs typeface="Carlito"/>
              </a:rPr>
              <a:t>, </a:t>
            </a:r>
            <a:r>
              <a:rPr lang="en-IN" sz="2400" spc="-15" dirty="0">
                <a:solidFill>
                  <a:srgbClr val="404040"/>
                </a:solidFill>
                <a:latin typeface="Carlito"/>
                <a:cs typeface="Carlito"/>
              </a:rPr>
              <a:t>Outcome, </a:t>
            </a:r>
            <a:r>
              <a:rPr lang="en-IN" sz="2400" spc="-5" dirty="0">
                <a:solidFill>
                  <a:srgbClr val="404040"/>
                </a:solidFill>
                <a:latin typeface="Carlito"/>
                <a:cs typeface="Carlito"/>
              </a:rPr>
              <a:t>Flights,</a:t>
            </a:r>
            <a:r>
              <a:rPr lang="en-IN" sz="2400" spc="55" dirty="0">
                <a:solidFill>
                  <a:srgbClr val="404040"/>
                </a:solidFill>
                <a:latin typeface="Carlito"/>
                <a:cs typeface="Carlito"/>
              </a:rPr>
              <a:t> </a:t>
            </a:r>
            <a:r>
              <a:rPr lang="en-IN" sz="2400" dirty="0" err="1">
                <a:solidFill>
                  <a:srgbClr val="404040"/>
                </a:solidFill>
                <a:latin typeface="Carlito"/>
                <a:cs typeface="Carlito"/>
              </a:rPr>
              <a:t>GridFins</a:t>
            </a:r>
            <a:r>
              <a:rPr lang="en-IN" sz="2400" dirty="0">
                <a:solidFill>
                  <a:srgbClr val="404040"/>
                </a:solidFill>
                <a:latin typeface="Carlito"/>
                <a:cs typeface="Carlito"/>
              </a:rPr>
              <a:t>,</a:t>
            </a:r>
            <a:endParaRPr lang="en-IN" sz="2400" dirty="0">
              <a:latin typeface="Carlito"/>
              <a:cs typeface="Carlito"/>
            </a:endParaRPr>
          </a:p>
          <a:p>
            <a:pPr marL="12700">
              <a:lnSpc>
                <a:spcPts val="2300"/>
              </a:lnSpc>
            </a:pPr>
            <a:r>
              <a:rPr lang="en-IN" sz="2400" spc="-5" dirty="0">
                <a:solidFill>
                  <a:srgbClr val="404040"/>
                </a:solidFill>
                <a:latin typeface="Carlito"/>
                <a:cs typeface="Carlito"/>
              </a:rPr>
              <a:t>Reused, Legs, </a:t>
            </a:r>
            <a:r>
              <a:rPr lang="en-IN" sz="2400" spc="-10" dirty="0" err="1">
                <a:solidFill>
                  <a:srgbClr val="404040"/>
                </a:solidFill>
                <a:latin typeface="Carlito"/>
                <a:cs typeface="Carlito"/>
              </a:rPr>
              <a:t>LandingPad</a:t>
            </a:r>
            <a:r>
              <a:rPr lang="en-IN" sz="2400" spc="-10" dirty="0">
                <a:solidFill>
                  <a:srgbClr val="404040"/>
                </a:solidFill>
                <a:latin typeface="Carlito"/>
                <a:cs typeface="Carlito"/>
              </a:rPr>
              <a:t>, </a:t>
            </a:r>
            <a:r>
              <a:rPr lang="en-IN" sz="2400" dirty="0">
                <a:solidFill>
                  <a:srgbClr val="404040"/>
                </a:solidFill>
                <a:latin typeface="Carlito"/>
                <a:cs typeface="Carlito"/>
              </a:rPr>
              <a:t>Block, </a:t>
            </a:r>
            <a:r>
              <a:rPr lang="en-IN" sz="2400" spc="-10" dirty="0" err="1">
                <a:solidFill>
                  <a:srgbClr val="404040"/>
                </a:solidFill>
                <a:latin typeface="Carlito"/>
                <a:cs typeface="Carlito"/>
              </a:rPr>
              <a:t>ReusedCount</a:t>
            </a:r>
            <a:r>
              <a:rPr lang="en-IN" sz="2400" spc="-10" dirty="0">
                <a:solidFill>
                  <a:srgbClr val="404040"/>
                </a:solidFill>
                <a:latin typeface="Carlito"/>
                <a:cs typeface="Carlito"/>
              </a:rPr>
              <a:t>, </a:t>
            </a:r>
            <a:r>
              <a:rPr lang="en-IN" sz="2400" spc="-5" dirty="0">
                <a:solidFill>
                  <a:srgbClr val="404040"/>
                </a:solidFill>
                <a:latin typeface="Carlito"/>
                <a:cs typeface="Carlito"/>
              </a:rPr>
              <a:t>Serial, Longitude,</a:t>
            </a:r>
            <a:r>
              <a:rPr lang="en-IN" sz="2400" spc="-229" dirty="0">
                <a:solidFill>
                  <a:srgbClr val="404040"/>
                </a:solidFill>
                <a:latin typeface="Carlito"/>
                <a:cs typeface="Carlito"/>
              </a:rPr>
              <a:t> </a:t>
            </a:r>
            <a:r>
              <a:rPr lang="en-IN" sz="2400" spc="-5" dirty="0">
                <a:solidFill>
                  <a:srgbClr val="404040"/>
                </a:solidFill>
                <a:latin typeface="Carlito"/>
                <a:cs typeface="Carlito"/>
              </a:rPr>
              <a:t>Latitude</a:t>
            </a:r>
            <a:endParaRPr lang="en-IN" sz="2400" dirty="0">
              <a:latin typeface="Carlito"/>
              <a:cs typeface="Carlito"/>
            </a:endParaRPr>
          </a:p>
          <a:p>
            <a:pPr marL="12700">
              <a:lnSpc>
                <a:spcPct val="100000"/>
              </a:lnSpc>
              <a:spcBef>
                <a:spcPts val="1105"/>
              </a:spcBef>
            </a:pPr>
            <a:r>
              <a:rPr lang="en-IN" sz="2400" u="heavy" dirty="0">
                <a:solidFill>
                  <a:srgbClr val="404040"/>
                </a:solidFill>
                <a:uFill>
                  <a:solidFill>
                    <a:srgbClr val="404040"/>
                  </a:solidFill>
                </a:uFill>
                <a:latin typeface="Carlito"/>
                <a:cs typeface="Carlito"/>
              </a:rPr>
              <a:t>Wikipedia </a:t>
            </a:r>
            <a:r>
              <a:rPr lang="en-IN" sz="2400" u="heavy" spc="-25" dirty="0" err="1">
                <a:solidFill>
                  <a:srgbClr val="404040"/>
                </a:solidFill>
                <a:uFill>
                  <a:solidFill>
                    <a:srgbClr val="404040"/>
                  </a:solidFill>
                </a:uFill>
                <a:latin typeface="Carlito"/>
                <a:cs typeface="Carlito"/>
              </a:rPr>
              <a:t>Webscrape</a:t>
            </a:r>
            <a:r>
              <a:rPr lang="en-IN" sz="2400" u="heavy" spc="-25" dirty="0">
                <a:solidFill>
                  <a:srgbClr val="404040"/>
                </a:solidFill>
                <a:uFill>
                  <a:solidFill>
                    <a:srgbClr val="404040"/>
                  </a:solidFill>
                </a:uFill>
                <a:latin typeface="Carlito"/>
                <a:cs typeface="Carlito"/>
              </a:rPr>
              <a:t> Data</a:t>
            </a:r>
            <a:r>
              <a:rPr lang="en-IN" sz="2400" u="heavy" spc="-125" dirty="0">
                <a:solidFill>
                  <a:srgbClr val="404040"/>
                </a:solidFill>
                <a:uFill>
                  <a:solidFill>
                    <a:srgbClr val="404040"/>
                  </a:solidFill>
                </a:uFill>
                <a:latin typeface="Carlito"/>
                <a:cs typeface="Carlito"/>
              </a:rPr>
              <a:t> </a:t>
            </a:r>
            <a:r>
              <a:rPr lang="en-IN" sz="2400" u="heavy" spc="-5" dirty="0">
                <a:solidFill>
                  <a:srgbClr val="404040"/>
                </a:solidFill>
                <a:uFill>
                  <a:solidFill>
                    <a:srgbClr val="404040"/>
                  </a:solidFill>
                </a:uFill>
                <a:latin typeface="Carlito"/>
                <a:cs typeface="Carlito"/>
              </a:rPr>
              <a:t>Columns:</a:t>
            </a:r>
            <a:endParaRPr lang="en-IN" sz="2400" dirty="0">
              <a:latin typeface="Carlito"/>
              <a:cs typeface="Carlito"/>
            </a:endParaRPr>
          </a:p>
          <a:p>
            <a:pPr marL="12700" marR="837565">
              <a:lnSpc>
                <a:spcPts val="2200"/>
              </a:lnSpc>
              <a:spcBef>
                <a:spcPts val="1440"/>
              </a:spcBef>
            </a:pPr>
            <a:r>
              <a:rPr lang="en-IN" sz="2400" spc="-15" dirty="0">
                <a:solidFill>
                  <a:srgbClr val="404040"/>
                </a:solidFill>
                <a:latin typeface="Carlito"/>
                <a:cs typeface="Carlito"/>
              </a:rPr>
              <a:t>Flight </a:t>
            </a:r>
            <a:r>
              <a:rPr lang="en-IN" sz="2400" dirty="0">
                <a:solidFill>
                  <a:srgbClr val="404040"/>
                </a:solidFill>
                <a:latin typeface="Carlito"/>
                <a:cs typeface="Carlito"/>
              </a:rPr>
              <a:t>No., </a:t>
            </a:r>
            <a:r>
              <a:rPr lang="en-IN" sz="2400" spc="-5" dirty="0">
                <a:solidFill>
                  <a:srgbClr val="404040"/>
                </a:solidFill>
                <a:latin typeface="Carlito"/>
                <a:cs typeface="Carlito"/>
              </a:rPr>
              <a:t>Launch </a:t>
            </a:r>
            <a:r>
              <a:rPr lang="en-IN" sz="2400" spc="-20" dirty="0">
                <a:solidFill>
                  <a:srgbClr val="404040"/>
                </a:solidFill>
                <a:latin typeface="Carlito"/>
                <a:cs typeface="Carlito"/>
              </a:rPr>
              <a:t>site, </a:t>
            </a:r>
            <a:r>
              <a:rPr lang="en-IN" sz="2400" spc="-25" dirty="0">
                <a:solidFill>
                  <a:srgbClr val="404040"/>
                </a:solidFill>
                <a:latin typeface="Carlito"/>
                <a:cs typeface="Carlito"/>
              </a:rPr>
              <a:t>Payload, </a:t>
            </a:r>
            <a:r>
              <a:rPr lang="en-IN" sz="2400" spc="-20" dirty="0" err="1">
                <a:solidFill>
                  <a:srgbClr val="404040"/>
                </a:solidFill>
                <a:latin typeface="Carlito"/>
                <a:cs typeface="Carlito"/>
              </a:rPr>
              <a:t>PayloadMass</a:t>
            </a:r>
            <a:r>
              <a:rPr lang="en-IN" sz="2400" spc="-20" dirty="0">
                <a:solidFill>
                  <a:srgbClr val="404040"/>
                </a:solidFill>
                <a:latin typeface="Carlito"/>
                <a:cs typeface="Carlito"/>
              </a:rPr>
              <a:t>, </a:t>
            </a:r>
            <a:r>
              <a:rPr lang="en-IN" sz="2400" spc="-5" dirty="0">
                <a:solidFill>
                  <a:srgbClr val="404040"/>
                </a:solidFill>
                <a:latin typeface="Carlito"/>
                <a:cs typeface="Carlito"/>
              </a:rPr>
              <a:t>Orbit, </a:t>
            </a:r>
            <a:r>
              <a:rPr lang="en-IN" sz="2400" spc="-60" dirty="0">
                <a:solidFill>
                  <a:srgbClr val="404040"/>
                </a:solidFill>
                <a:latin typeface="Carlito"/>
                <a:cs typeface="Carlito"/>
              </a:rPr>
              <a:t>Customer, </a:t>
            </a:r>
            <a:r>
              <a:rPr lang="en-IN" sz="2400" spc="-5" dirty="0">
                <a:solidFill>
                  <a:srgbClr val="404040"/>
                </a:solidFill>
                <a:latin typeface="Carlito"/>
                <a:cs typeface="Carlito"/>
              </a:rPr>
              <a:t>Launch </a:t>
            </a:r>
            <a:r>
              <a:rPr lang="en-IN" sz="2400" spc="-15" dirty="0">
                <a:solidFill>
                  <a:srgbClr val="404040"/>
                </a:solidFill>
                <a:latin typeface="Carlito"/>
                <a:cs typeface="Carlito"/>
              </a:rPr>
              <a:t>outcome, </a:t>
            </a:r>
            <a:r>
              <a:rPr lang="en-IN" sz="2400" spc="-45" dirty="0">
                <a:solidFill>
                  <a:srgbClr val="404040"/>
                </a:solidFill>
                <a:latin typeface="Carlito"/>
                <a:cs typeface="Carlito"/>
              </a:rPr>
              <a:t>Version  </a:t>
            </a:r>
            <a:r>
              <a:rPr lang="en-IN" sz="2400" spc="-60" dirty="0">
                <a:solidFill>
                  <a:srgbClr val="404040"/>
                </a:solidFill>
                <a:latin typeface="Carlito"/>
                <a:cs typeface="Carlito"/>
              </a:rPr>
              <a:t>Booster, </a:t>
            </a:r>
            <a:r>
              <a:rPr lang="en-IN" sz="2400" spc="-20" dirty="0">
                <a:solidFill>
                  <a:srgbClr val="404040"/>
                </a:solidFill>
                <a:latin typeface="Carlito"/>
                <a:cs typeface="Carlito"/>
              </a:rPr>
              <a:t>Booster </a:t>
            </a:r>
            <a:r>
              <a:rPr lang="en-IN" sz="2400" dirty="0">
                <a:solidFill>
                  <a:srgbClr val="404040"/>
                </a:solidFill>
                <a:latin typeface="Carlito"/>
                <a:cs typeface="Carlito"/>
              </a:rPr>
              <a:t>landing, </a:t>
            </a:r>
            <a:r>
              <a:rPr lang="en-IN" sz="2400" spc="-20" dirty="0">
                <a:solidFill>
                  <a:srgbClr val="404040"/>
                </a:solidFill>
                <a:latin typeface="Carlito"/>
                <a:cs typeface="Carlito"/>
              </a:rPr>
              <a:t>Date,</a:t>
            </a:r>
            <a:r>
              <a:rPr lang="en-IN" sz="2400" spc="40" dirty="0">
                <a:solidFill>
                  <a:srgbClr val="404040"/>
                </a:solidFill>
                <a:latin typeface="Carlito"/>
                <a:cs typeface="Carlito"/>
              </a:rPr>
              <a:t> </a:t>
            </a:r>
            <a:r>
              <a:rPr lang="en-IN" sz="2400" spc="-5" dirty="0">
                <a:solidFill>
                  <a:srgbClr val="404040"/>
                </a:solidFill>
                <a:latin typeface="Carlito"/>
                <a:cs typeface="Carlito"/>
              </a:rPr>
              <a:t>Time</a:t>
            </a:r>
            <a:endParaRPr lang="en-IN" sz="2400" dirty="0">
              <a:latin typeface="Carlito"/>
              <a:cs typeface="Carlito"/>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104004" cy="6858000"/>
            <a:chOff x="0" y="0"/>
            <a:chExt cx="4104004" cy="6858000"/>
          </a:xfrm>
        </p:grpSpPr>
        <p:sp>
          <p:nvSpPr>
            <p:cNvPr id="3" name="object 3"/>
            <p:cNvSpPr/>
            <p:nvPr/>
          </p:nvSpPr>
          <p:spPr>
            <a:xfrm>
              <a:off x="0" y="0"/>
              <a:ext cx="4050665" cy="6858000"/>
            </a:xfrm>
            <a:custGeom>
              <a:avLst/>
              <a:gdLst/>
              <a:ahLst/>
              <a:cxnLst/>
              <a:rect l="l" t="t" r="r" b="b"/>
              <a:pathLst>
                <a:path w="4050665" h="6858000">
                  <a:moveTo>
                    <a:pt x="4050284" y="0"/>
                  </a:moveTo>
                  <a:lnTo>
                    <a:pt x="0" y="0"/>
                  </a:lnTo>
                  <a:lnTo>
                    <a:pt x="0" y="6858000"/>
                  </a:lnTo>
                  <a:lnTo>
                    <a:pt x="4050284" y="6858000"/>
                  </a:lnTo>
                  <a:lnTo>
                    <a:pt x="4050284" y="0"/>
                  </a:lnTo>
                  <a:close/>
                </a:path>
              </a:pathLst>
            </a:custGeom>
            <a:solidFill>
              <a:srgbClr val="BB562C"/>
            </a:solidFill>
          </p:spPr>
          <p:txBody>
            <a:bodyPr wrap="square" lIns="0" tIns="0" rIns="0" bIns="0" rtlCol="0"/>
            <a:lstStyle/>
            <a:p>
              <a:endParaRPr/>
            </a:p>
          </p:txBody>
        </p:sp>
        <p:sp>
          <p:nvSpPr>
            <p:cNvPr id="4" name="object 4"/>
            <p:cNvSpPr/>
            <p:nvPr/>
          </p:nvSpPr>
          <p:spPr>
            <a:xfrm>
              <a:off x="4040123" y="0"/>
              <a:ext cx="64135" cy="6858000"/>
            </a:xfrm>
            <a:custGeom>
              <a:avLst/>
              <a:gdLst/>
              <a:ahLst/>
              <a:cxnLst/>
              <a:rect l="l" t="t" r="r" b="b"/>
              <a:pathLst>
                <a:path w="64135" h="6858000">
                  <a:moveTo>
                    <a:pt x="63880" y="0"/>
                  </a:moveTo>
                  <a:lnTo>
                    <a:pt x="0" y="0"/>
                  </a:lnTo>
                  <a:lnTo>
                    <a:pt x="0" y="6858000"/>
                  </a:lnTo>
                  <a:lnTo>
                    <a:pt x="63880" y="6858000"/>
                  </a:lnTo>
                  <a:lnTo>
                    <a:pt x="63880" y="0"/>
                  </a:lnTo>
                  <a:close/>
                </a:path>
              </a:pathLst>
            </a:custGeom>
            <a:solidFill>
              <a:srgbClr val="E28312"/>
            </a:solidFill>
          </p:spPr>
          <p:txBody>
            <a:bodyPr wrap="square" lIns="0" tIns="0" rIns="0" bIns="0" rtlCol="0"/>
            <a:lstStyle/>
            <a:p>
              <a:endParaRPr/>
            </a:p>
          </p:txBody>
        </p:sp>
      </p:grpSp>
      <p:sp>
        <p:nvSpPr>
          <p:cNvPr id="5" name="object 5"/>
          <p:cNvSpPr txBox="1"/>
          <p:nvPr/>
        </p:nvSpPr>
        <p:spPr>
          <a:xfrm>
            <a:off x="535635" y="1760982"/>
            <a:ext cx="3016885" cy="1120820"/>
          </a:xfrm>
          <a:prstGeom prst="rect">
            <a:avLst/>
          </a:prstGeom>
        </p:spPr>
        <p:txBody>
          <a:bodyPr vert="horz" wrap="square" lIns="0" tIns="12700" rIns="0" bIns="0" rtlCol="0">
            <a:spAutoFit/>
          </a:bodyPr>
          <a:lstStyle/>
          <a:p>
            <a:r>
              <a:rPr lang="en-US" sz="3600" dirty="0">
                <a:solidFill>
                  <a:srgbClr val="0B49CB"/>
                </a:solidFill>
                <a:latin typeface="Abadi"/>
              </a:rPr>
              <a:t>Data Collection – SpaceX API</a:t>
            </a:r>
          </a:p>
        </p:txBody>
      </p:sp>
      <p:sp>
        <p:nvSpPr>
          <p:cNvPr id="6" name="object 6"/>
          <p:cNvSpPr/>
          <p:nvPr/>
        </p:nvSpPr>
        <p:spPr>
          <a:xfrm>
            <a:off x="5062728" y="1754123"/>
            <a:ext cx="237744" cy="1389888"/>
          </a:xfrm>
          <a:prstGeom prst="rect">
            <a:avLst/>
          </a:prstGeom>
          <a:blipFill>
            <a:blip r:embed="rId2" cstate="print"/>
            <a:stretch>
              <a:fillRect/>
            </a:stretch>
          </a:blipFill>
        </p:spPr>
        <p:txBody>
          <a:bodyPr wrap="square" lIns="0" tIns="0" rIns="0" bIns="0" rtlCol="0"/>
          <a:lstStyle/>
          <a:p>
            <a:endParaRPr/>
          </a:p>
        </p:txBody>
      </p:sp>
      <p:grpSp>
        <p:nvGrpSpPr>
          <p:cNvPr id="7" name="object 7"/>
          <p:cNvGrpSpPr/>
          <p:nvPr/>
        </p:nvGrpSpPr>
        <p:grpSpPr>
          <a:xfrm>
            <a:off x="4782311" y="1478280"/>
            <a:ext cx="1851660" cy="1607820"/>
            <a:chOff x="4782311" y="1478280"/>
            <a:chExt cx="1851660" cy="1607820"/>
          </a:xfrm>
        </p:grpSpPr>
        <p:sp>
          <p:nvSpPr>
            <p:cNvPr id="8" name="object 8"/>
            <p:cNvSpPr/>
            <p:nvPr/>
          </p:nvSpPr>
          <p:spPr>
            <a:xfrm>
              <a:off x="5084063" y="1766316"/>
              <a:ext cx="158496" cy="1319784"/>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782311" y="1478280"/>
              <a:ext cx="1851660" cy="11430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4888991" y="1719072"/>
              <a:ext cx="1677923" cy="696467"/>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4803647" y="1499616"/>
              <a:ext cx="1772411" cy="1063752"/>
            </a:xfrm>
            <a:prstGeom prst="rect">
              <a:avLst/>
            </a:prstGeom>
            <a:blipFill>
              <a:blip r:embed="rId6" cstate="print"/>
              <a:stretch>
                <a:fillRect/>
              </a:stretch>
            </a:blipFill>
          </p:spPr>
          <p:txBody>
            <a:bodyPr wrap="square" lIns="0" tIns="0" rIns="0" bIns="0" rtlCol="0"/>
            <a:lstStyle/>
            <a:p>
              <a:endParaRPr/>
            </a:p>
          </p:txBody>
        </p:sp>
      </p:grpSp>
      <p:sp>
        <p:nvSpPr>
          <p:cNvPr id="12" name="object 12"/>
          <p:cNvSpPr txBox="1"/>
          <p:nvPr/>
        </p:nvSpPr>
        <p:spPr>
          <a:xfrm>
            <a:off x="5015865" y="1766061"/>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a:latin typeface="Carlito"/>
              <a:cs typeface="Carlito"/>
            </a:endParaRPr>
          </a:p>
        </p:txBody>
      </p:sp>
      <p:grpSp>
        <p:nvGrpSpPr>
          <p:cNvPr id="13" name="object 13"/>
          <p:cNvGrpSpPr/>
          <p:nvPr/>
        </p:nvGrpSpPr>
        <p:grpSpPr>
          <a:xfrm>
            <a:off x="4782311" y="2807207"/>
            <a:ext cx="1851660" cy="1666239"/>
            <a:chOff x="4782311" y="2807207"/>
            <a:chExt cx="1851660" cy="1666239"/>
          </a:xfrm>
        </p:grpSpPr>
        <p:sp>
          <p:nvSpPr>
            <p:cNvPr id="14" name="object 14"/>
            <p:cNvSpPr/>
            <p:nvPr/>
          </p:nvSpPr>
          <p:spPr>
            <a:xfrm>
              <a:off x="5062727" y="3073907"/>
              <a:ext cx="237744" cy="1399032"/>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5084063" y="3095243"/>
              <a:ext cx="158496" cy="1319784"/>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4782311" y="2807207"/>
              <a:ext cx="1851660" cy="1143000"/>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4888991" y="2839211"/>
              <a:ext cx="1677923" cy="1115568"/>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4803647" y="2828543"/>
              <a:ext cx="1772411" cy="1063752"/>
            </a:xfrm>
            <a:prstGeom prst="rect">
              <a:avLst/>
            </a:prstGeom>
            <a:blipFill>
              <a:blip r:embed="rId6" cstate="print"/>
              <a:stretch>
                <a:fillRect/>
              </a:stretch>
            </a:blipFill>
          </p:spPr>
          <p:txBody>
            <a:bodyPr wrap="square" lIns="0" tIns="0" rIns="0" bIns="0" rtlCol="0"/>
            <a:lstStyle/>
            <a:p>
              <a:endParaRPr/>
            </a:p>
          </p:txBody>
        </p:sp>
      </p:grpSp>
      <p:sp>
        <p:nvSpPr>
          <p:cNvPr id="19" name="object 19"/>
          <p:cNvSpPr txBox="1"/>
          <p:nvPr/>
        </p:nvSpPr>
        <p:spPr>
          <a:xfrm>
            <a:off x="5015865" y="2886583"/>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a:latin typeface="Carlito"/>
              <a:cs typeface="Carlito"/>
            </a:endParaRPr>
          </a:p>
        </p:txBody>
      </p:sp>
      <p:grpSp>
        <p:nvGrpSpPr>
          <p:cNvPr id="20" name="object 20"/>
          <p:cNvGrpSpPr/>
          <p:nvPr/>
        </p:nvGrpSpPr>
        <p:grpSpPr>
          <a:xfrm>
            <a:off x="4782311" y="4137659"/>
            <a:ext cx="2790825" cy="1141730"/>
            <a:chOff x="4782311" y="4137659"/>
            <a:chExt cx="2790825" cy="1141730"/>
          </a:xfrm>
        </p:grpSpPr>
        <p:sp>
          <p:nvSpPr>
            <p:cNvPr id="21" name="object 21"/>
            <p:cNvSpPr/>
            <p:nvPr/>
          </p:nvSpPr>
          <p:spPr>
            <a:xfrm>
              <a:off x="5146547" y="4319015"/>
              <a:ext cx="2426207" cy="239268"/>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5167883" y="4340351"/>
              <a:ext cx="2346960" cy="160019"/>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4782311" y="4137659"/>
              <a:ext cx="1851660" cy="1141476"/>
            </a:xfrm>
            <a:prstGeom prst="rect">
              <a:avLst/>
            </a:prstGeom>
            <a:blipFill>
              <a:blip r:embed="rId11" cstate="print"/>
              <a:stretch>
                <a:fillRect/>
              </a:stretch>
            </a:blipFill>
          </p:spPr>
          <p:txBody>
            <a:bodyPr wrap="square" lIns="0" tIns="0" rIns="0" bIns="0" rtlCol="0"/>
            <a:lstStyle/>
            <a:p>
              <a:endParaRPr/>
            </a:p>
          </p:txBody>
        </p:sp>
        <p:sp>
          <p:nvSpPr>
            <p:cNvPr id="24" name="object 24"/>
            <p:cNvSpPr/>
            <p:nvPr/>
          </p:nvSpPr>
          <p:spPr>
            <a:xfrm>
              <a:off x="4850891" y="4273295"/>
              <a:ext cx="1755648" cy="905256"/>
            </a:xfrm>
            <a:prstGeom prst="rect">
              <a:avLst/>
            </a:prstGeom>
            <a:blipFill>
              <a:blip r:embed="rId12" cstate="print"/>
              <a:stretch>
                <a:fillRect/>
              </a:stretch>
            </a:blipFill>
          </p:spPr>
          <p:txBody>
            <a:bodyPr wrap="square" lIns="0" tIns="0" rIns="0" bIns="0" rtlCol="0"/>
            <a:lstStyle/>
            <a:p>
              <a:endParaRPr/>
            </a:p>
          </p:txBody>
        </p:sp>
        <p:sp>
          <p:nvSpPr>
            <p:cNvPr id="25" name="object 25"/>
            <p:cNvSpPr/>
            <p:nvPr/>
          </p:nvSpPr>
          <p:spPr>
            <a:xfrm>
              <a:off x="4803647" y="4158995"/>
              <a:ext cx="1772411" cy="1062227"/>
            </a:xfrm>
            <a:prstGeom prst="rect">
              <a:avLst/>
            </a:prstGeom>
            <a:blipFill>
              <a:blip r:embed="rId13" cstate="print"/>
              <a:stretch>
                <a:fillRect/>
              </a:stretch>
            </a:blipFill>
          </p:spPr>
          <p:txBody>
            <a:bodyPr wrap="square" lIns="0" tIns="0" rIns="0" bIns="0" rtlCol="0"/>
            <a:lstStyle/>
            <a:p>
              <a:endParaRPr/>
            </a:p>
          </p:txBody>
        </p:sp>
      </p:grpSp>
      <p:sp>
        <p:nvSpPr>
          <p:cNvPr id="26" name="object 26"/>
          <p:cNvSpPr txBox="1"/>
          <p:nvPr/>
        </p:nvSpPr>
        <p:spPr>
          <a:xfrm>
            <a:off x="4977765" y="4320920"/>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27" name="object 27"/>
          <p:cNvGrpSpPr/>
          <p:nvPr/>
        </p:nvGrpSpPr>
        <p:grpSpPr>
          <a:xfrm>
            <a:off x="7139940" y="3073907"/>
            <a:ext cx="1859280" cy="2205355"/>
            <a:chOff x="7139940" y="3073907"/>
            <a:chExt cx="1859280" cy="2205355"/>
          </a:xfrm>
        </p:grpSpPr>
        <p:sp>
          <p:nvSpPr>
            <p:cNvPr id="28" name="object 28"/>
            <p:cNvSpPr/>
            <p:nvPr/>
          </p:nvSpPr>
          <p:spPr>
            <a:xfrm>
              <a:off x="7418832" y="3073907"/>
              <a:ext cx="239268" cy="1399032"/>
            </a:xfrm>
            <a:prstGeom prst="rect">
              <a:avLst/>
            </a:prstGeom>
            <a:blipFill>
              <a:blip r:embed="rId14" cstate="print"/>
              <a:stretch>
                <a:fillRect/>
              </a:stretch>
            </a:blipFill>
          </p:spPr>
          <p:txBody>
            <a:bodyPr wrap="square" lIns="0" tIns="0" rIns="0" bIns="0" rtlCol="0"/>
            <a:lstStyle/>
            <a:p>
              <a:endParaRPr/>
            </a:p>
          </p:txBody>
        </p:sp>
        <p:sp>
          <p:nvSpPr>
            <p:cNvPr id="29" name="object 29"/>
            <p:cNvSpPr/>
            <p:nvPr/>
          </p:nvSpPr>
          <p:spPr>
            <a:xfrm>
              <a:off x="7440168" y="3095243"/>
              <a:ext cx="160020" cy="1319784"/>
            </a:xfrm>
            <a:prstGeom prst="rect">
              <a:avLst/>
            </a:prstGeom>
            <a:blipFill>
              <a:blip r:embed="rId15" cstate="print"/>
              <a:stretch>
                <a:fillRect/>
              </a:stretch>
            </a:blipFill>
          </p:spPr>
          <p:txBody>
            <a:bodyPr wrap="square" lIns="0" tIns="0" rIns="0" bIns="0" rtlCol="0"/>
            <a:lstStyle/>
            <a:p>
              <a:endParaRPr/>
            </a:p>
          </p:txBody>
        </p:sp>
        <p:sp>
          <p:nvSpPr>
            <p:cNvPr id="30" name="object 30"/>
            <p:cNvSpPr/>
            <p:nvPr/>
          </p:nvSpPr>
          <p:spPr>
            <a:xfrm>
              <a:off x="7139940" y="4137659"/>
              <a:ext cx="1851659" cy="1141476"/>
            </a:xfrm>
            <a:prstGeom prst="rect">
              <a:avLst/>
            </a:prstGeom>
            <a:blipFill>
              <a:blip r:embed="rId11" cstate="print"/>
              <a:stretch>
                <a:fillRect/>
              </a:stretch>
            </a:blipFill>
          </p:spPr>
          <p:txBody>
            <a:bodyPr wrap="square" lIns="0" tIns="0" rIns="0" bIns="0" rtlCol="0"/>
            <a:lstStyle/>
            <a:p>
              <a:endParaRPr/>
            </a:p>
          </p:txBody>
        </p:sp>
        <p:sp>
          <p:nvSpPr>
            <p:cNvPr id="31" name="object 31"/>
            <p:cNvSpPr/>
            <p:nvPr/>
          </p:nvSpPr>
          <p:spPr>
            <a:xfrm>
              <a:off x="7173468" y="4378451"/>
              <a:ext cx="1825752" cy="694944"/>
            </a:xfrm>
            <a:prstGeom prst="rect">
              <a:avLst/>
            </a:prstGeom>
            <a:blipFill>
              <a:blip r:embed="rId16" cstate="print"/>
              <a:stretch>
                <a:fillRect/>
              </a:stretch>
            </a:blipFill>
          </p:spPr>
          <p:txBody>
            <a:bodyPr wrap="square" lIns="0" tIns="0" rIns="0" bIns="0" rtlCol="0"/>
            <a:lstStyle/>
            <a:p>
              <a:endParaRPr/>
            </a:p>
          </p:txBody>
        </p:sp>
        <p:sp>
          <p:nvSpPr>
            <p:cNvPr id="32" name="object 32"/>
            <p:cNvSpPr/>
            <p:nvPr/>
          </p:nvSpPr>
          <p:spPr>
            <a:xfrm>
              <a:off x="7161276" y="4158995"/>
              <a:ext cx="1772412" cy="1062227"/>
            </a:xfrm>
            <a:prstGeom prst="rect">
              <a:avLst/>
            </a:prstGeom>
            <a:blipFill>
              <a:blip r:embed="rId13" cstate="print"/>
              <a:stretch>
                <a:fillRect/>
              </a:stretch>
            </a:blipFill>
          </p:spPr>
          <p:txBody>
            <a:bodyPr wrap="square" lIns="0" tIns="0" rIns="0" bIns="0" rtlCol="0"/>
            <a:lstStyle/>
            <a:p>
              <a:endParaRPr/>
            </a:p>
          </p:txBody>
        </p:sp>
      </p:grpSp>
      <p:sp>
        <p:nvSpPr>
          <p:cNvPr id="33" name="object 33"/>
          <p:cNvSpPr txBox="1"/>
          <p:nvPr/>
        </p:nvSpPr>
        <p:spPr>
          <a:xfrm>
            <a:off x="7300721" y="4425442"/>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34" name="object 34"/>
          <p:cNvGrpSpPr/>
          <p:nvPr/>
        </p:nvGrpSpPr>
        <p:grpSpPr>
          <a:xfrm>
            <a:off x="7139940" y="1744979"/>
            <a:ext cx="1868805" cy="2205355"/>
            <a:chOff x="7139940" y="1744979"/>
            <a:chExt cx="1868805" cy="2205355"/>
          </a:xfrm>
        </p:grpSpPr>
        <p:sp>
          <p:nvSpPr>
            <p:cNvPr id="35" name="object 35"/>
            <p:cNvSpPr/>
            <p:nvPr/>
          </p:nvSpPr>
          <p:spPr>
            <a:xfrm>
              <a:off x="7418832" y="1744979"/>
              <a:ext cx="239268" cy="1399032"/>
            </a:xfrm>
            <a:prstGeom prst="rect">
              <a:avLst/>
            </a:prstGeom>
            <a:blipFill>
              <a:blip r:embed="rId14" cstate="print"/>
              <a:stretch>
                <a:fillRect/>
              </a:stretch>
            </a:blipFill>
          </p:spPr>
          <p:txBody>
            <a:bodyPr wrap="square" lIns="0" tIns="0" rIns="0" bIns="0" rtlCol="0"/>
            <a:lstStyle/>
            <a:p>
              <a:endParaRPr/>
            </a:p>
          </p:txBody>
        </p:sp>
        <p:sp>
          <p:nvSpPr>
            <p:cNvPr id="36" name="object 36"/>
            <p:cNvSpPr/>
            <p:nvPr/>
          </p:nvSpPr>
          <p:spPr>
            <a:xfrm>
              <a:off x="7440168" y="1766315"/>
              <a:ext cx="160020" cy="1319784"/>
            </a:xfrm>
            <a:prstGeom prst="rect">
              <a:avLst/>
            </a:prstGeom>
            <a:blipFill>
              <a:blip r:embed="rId15" cstate="print"/>
              <a:stretch>
                <a:fillRect/>
              </a:stretch>
            </a:blipFill>
          </p:spPr>
          <p:txBody>
            <a:bodyPr wrap="square" lIns="0" tIns="0" rIns="0" bIns="0" rtlCol="0"/>
            <a:lstStyle/>
            <a:p>
              <a:endParaRPr/>
            </a:p>
          </p:txBody>
        </p:sp>
        <p:sp>
          <p:nvSpPr>
            <p:cNvPr id="37" name="object 37"/>
            <p:cNvSpPr/>
            <p:nvPr/>
          </p:nvSpPr>
          <p:spPr>
            <a:xfrm>
              <a:off x="7139940" y="2807207"/>
              <a:ext cx="1851659" cy="1143000"/>
            </a:xfrm>
            <a:prstGeom prst="rect">
              <a:avLst/>
            </a:prstGeom>
            <a:blipFill>
              <a:blip r:embed="rId4" cstate="print"/>
              <a:stretch>
                <a:fillRect/>
              </a:stretch>
            </a:blipFill>
          </p:spPr>
          <p:txBody>
            <a:bodyPr wrap="square" lIns="0" tIns="0" rIns="0" bIns="0" rtlCol="0"/>
            <a:lstStyle/>
            <a:p>
              <a:endParaRPr/>
            </a:p>
          </p:txBody>
        </p:sp>
        <p:sp>
          <p:nvSpPr>
            <p:cNvPr id="38" name="object 38"/>
            <p:cNvSpPr/>
            <p:nvPr/>
          </p:nvSpPr>
          <p:spPr>
            <a:xfrm>
              <a:off x="7164324" y="3047999"/>
              <a:ext cx="1844039" cy="696468"/>
            </a:xfrm>
            <a:prstGeom prst="rect">
              <a:avLst/>
            </a:prstGeom>
            <a:blipFill>
              <a:blip r:embed="rId17" cstate="print"/>
              <a:stretch>
                <a:fillRect/>
              </a:stretch>
            </a:blipFill>
          </p:spPr>
          <p:txBody>
            <a:bodyPr wrap="square" lIns="0" tIns="0" rIns="0" bIns="0" rtlCol="0"/>
            <a:lstStyle/>
            <a:p>
              <a:endParaRPr/>
            </a:p>
          </p:txBody>
        </p:sp>
        <p:sp>
          <p:nvSpPr>
            <p:cNvPr id="39" name="object 39"/>
            <p:cNvSpPr/>
            <p:nvPr/>
          </p:nvSpPr>
          <p:spPr>
            <a:xfrm>
              <a:off x="7161276" y="2828543"/>
              <a:ext cx="1772412" cy="1063752"/>
            </a:xfrm>
            <a:prstGeom prst="rect">
              <a:avLst/>
            </a:prstGeom>
            <a:blipFill>
              <a:blip r:embed="rId6" cstate="print"/>
              <a:stretch>
                <a:fillRect/>
              </a:stretch>
            </a:blipFill>
          </p:spPr>
          <p:txBody>
            <a:bodyPr wrap="square" lIns="0" tIns="0" rIns="0" bIns="0" rtlCol="0"/>
            <a:lstStyle/>
            <a:p>
              <a:endParaRPr/>
            </a:p>
          </p:txBody>
        </p:sp>
      </p:grpSp>
      <p:sp>
        <p:nvSpPr>
          <p:cNvPr id="40" name="object 40"/>
          <p:cNvSpPr txBox="1"/>
          <p:nvPr/>
        </p:nvSpPr>
        <p:spPr>
          <a:xfrm>
            <a:off x="7291578" y="3096005"/>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41" name="object 41"/>
          <p:cNvGrpSpPr/>
          <p:nvPr/>
        </p:nvGrpSpPr>
        <p:grpSpPr>
          <a:xfrm>
            <a:off x="7139940" y="1478280"/>
            <a:ext cx="2790825" cy="1143000"/>
            <a:chOff x="7139940" y="1478280"/>
            <a:chExt cx="2790825" cy="1143000"/>
          </a:xfrm>
        </p:grpSpPr>
        <p:sp>
          <p:nvSpPr>
            <p:cNvPr id="42" name="object 42"/>
            <p:cNvSpPr/>
            <p:nvPr/>
          </p:nvSpPr>
          <p:spPr>
            <a:xfrm>
              <a:off x="7504176" y="1661160"/>
              <a:ext cx="2426207" cy="237744"/>
            </a:xfrm>
            <a:prstGeom prst="rect">
              <a:avLst/>
            </a:prstGeom>
            <a:blipFill>
              <a:blip r:embed="rId18" cstate="print"/>
              <a:stretch>
                <a:fillRect/>
              </a:stretch>
            </a:blipFill>
          </p:spPr>
          <p:txBody>
            <a:bodyPr wrap="square" lIns="0" tIns="0" rIns="0" bIns="0" rtlCol="0"/>
            <a:lstStyle/>
            <a:p>
              <a:endParaRPr/>
            </a:p>
          </p:txBody>
        </p:sp>
        <p:sp>
          <p:nvSpPr>
            <p:cNvPr id="43" name="object 43"/>
            <p:cNvSpPr/>
            <p:nvPr/>
          </p:nvSpPr>
          <p:spPr>
            <a:xfrm>
              <a:off x="7525512" y="1682496"/>
              <a:ext cx="2346959" cy="158496"/>
            </a:xfrm>
            <a:prstGeom prst="rect">
              <a:avLst/>
            </a:prstGeom>
            <a:blipFill>
              <a:blip r:embed="rId19" cstate="print"/>
              <a:stretch>
                <a:fillRect/>
              </a:stretch>
            </a:blipFill>
          </p:spPr>
          <p:txBody>
            <a:bodyPr wrap="square" lIns="0" tIns="0" rIns="0" bIns="0" rtlCol="0"/>
            <a:lstStyle/>
            <a:p>
              <a:endParaRPr/>
            </a:p>
          </p:txBody>
        </p:sp>
        <p:sp>
          <p:nvSpPr>
            <p:cNvPr id="44" name="object 44"/>
            <p:cNvSpPr/>
            <p:nvPr/>
          </p:nvSpPr>
          <p:spPr>
            <a:xfrm>
              <a:off x="7139940" y="1478280"/>
              <a:ext cx="1851659" cy="1143000"/>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7226808" y="1615440"/>
              <a:ext cx="1717548" cy="903731"/>
            </a:xfrm>
            <a:prstGeom prst="rect">
              <a:avLst/>
            </a:prstGeom>
            <a:blipFill>
              <a:blip r:embed="rId20" cstate="print"/>
              <a:stretch>
                <a:fillRect/>
              </a:stretch>
            </a:blipFill>
          </p:spPr>
          <p:txBody>
            <a:bodyPr wrap="square" lIns="0" tIns="0" rIns="0" bIns="0" rtlCol="0"/>
            <a:lstStyle/>
            <a:p>
              <a:endParaRPr/>
            </a:p>
          </p:txBody>
        </p:sp>
        <p:sp>
          <p:nvSpPr>
            <p:cNvPr id="46" name="object 46"/>
            <p:cNvSpPr/>
            <p:nvPr/>
          </p:nvSpPr>
          <p:spPr>
            <a:xfrm>
              <a:off x="7161276" y="1499616"/>
              <a:ext cx="1772412" cy="1063752"/>
            </a:xfrm>
            <a:prstGeom prst="rect">
              <a:avLst/>
            </a:prstGeom>
            <a:blipFill>
              <a:blip r:embed="rId6" cstate="print"/>
              <a:stretch>
                <a:fillRect/>
              </a:stretch>
            </a:blipFill>
          </p:spPr>
          <p:txBody>
            <a:bodyPr wrap="square" lIns="0" tIns="0" rIns="0" bIns="0" rtlCol="0"/>
            <a:lstStyle/>
            <a:p>
              <a:endParaRPr/>
            </a:p>
          </p:txBody>
        </p:sp>
      </p:grpSp>
      <p:sp>
        <p:nvSpPr>
          <p:cNvPr id="47" name="object 47"/>
          <p:cNvSpPr txBox="1">
            <a:spLocks noGrp="1"/>
          </p:cNvSpPr>
          <p:nvPr>
            <p:ph type="title"/>
          </p:nvPr>
        </p:nvSpPr>
        <p:spPr>
          <a:xfrm>
            <a:off x="7354061" y="1660905"/>
            <a:ext cx="1373505" cy="673100"/>
          </a:xfrm>
          <a:prstGeom prst="rect">
            <a:avLst/>
          </a:prstGeom>
        </p:spPr>
        <p:txBody>
          <a:bodyPr vert="horz" wrap="square" lIns="0" tIns="35560" rIns="0" bIns="0" rtlCol="0">
            <a:spAutoFit/>
          </a:bodyPr>
          <a:lstStyle/>
          <a:p>
            <a:pPr marL="12700" marR="5080" algn="ctr">
              <a:lnSpc>
                <a:spcPts val="1650"/>
              </a:lnSpc>
              <a:spcBef>
                <a:spcPts val="280"/>
              </a:spcBef>
            </a:pPr>
            <a:r>
              <a:rPr sz="1500" spc="-5" dirty="0">
                <a:solidFill>
                  <a:srgbClr val="FFFFFF"/>
                </a:solidFill>
                <a:latin typeface="Carlito"/>
                <a:cs typeface="Carlito"/>
              </a:rPr>
              <a:t>Filter </a:t>
            </a:r>
            <a:r>
              <a:rPr sz="1500" spc="-10" dirty="0">
                <a:solidFill>
                  <a:srgbClr val="FFFFFF"/>
                </a:solidFill>
                <a:latin typeface="Carlito"/>
                <a:cs typeface="Carlito"/>
              </a:rPr>
              <a:t>data to</a:t>
            </a:r>
            <a:r>
              <a:rPr sz="1500" spc="-204" dirty="0">
                <a:solidFill>
                  <a:srgbClr val="FFFFFF"/>
                </a:solidFill>
                <a:latin typeface="Carlito"/>
                <a:cs typeface="Carlito"/>
              </a:rPr>
              <a:t> </a:t>
            </a:r>
            <a:r>
              <a:rPr sz="1500" spc="-5" dirty="0">
                <a:solidFill>
                  <a:srgbClr val="FFFFFF"/>
                </a:solidFill>
                <a:latin typeface="Carlito"/>
                <a:cs typeface="Carlito"/>
              </a:rPr>
              <a:t>only  </a:t>
            </a:r>
            <a:r>
              <a:rPr sz="1500" dirty="0">
                <a:solidFill>
                  <a:srgbClr val="FFFFFF"/>
                </a:solidFill>
                <a:latin typeface="Carlito"/>
                <a:cs typeface="Carlito"/>
              </a:rPr>
              <a:t>include </a:t>
            </a:r>
            <a:r>
              <a:rPr sz="1500" spc="-20" dirty="0">
                <a:solidFill>
                  <a:srgbClr val="FFFFFF"/>
                </a:solidFill>
                <a:latin typeface="Carlito"/>
                <a:cs typeface="Carlito"/>
              </a:rPr>
              <a:t>Falcon </a:t>
            </a:r>
            <a:r>
              <a:rPr sz="1500" dirty="0">
                <a:solidFill>
                  <a:srgbClr val="FFFFFF"/>
                </a:solidFill>
                <a:latin typeface="Carlito"/>
                <a:cs typeface="Carlito"/>
              </a:rPr>
              <a:t>9  launches</a:t>
            </a:r>
            <a:endParaRPr sz="1500">
              <a:latin typeface="Carlito"/>
              <a:cs typeface="Carlito"/>
            </a:endParaRPr>
          </a:p>
        </p:txBody>
      </p:sp>
      <p:grpSp>
        <p:nvGrpSpPr>
          <p:cNvPr id="48" name="object 48"/>
          <p:cNvGrpSpPr/>
          <p:nvPr/>
        </p:nvGrpSpPr>
        <p:grpSpPr>
          <a:xfrm>
            <a:off x="9496043" y="1478280"/>
            <a:ext cx="1894839" cy="1143000"/>
            <a:chOff x="9496043" y="1478280"/>
            <a:chExt cx="1894839" cy="1143000"/>
          </a:xfrm>
        </p:grpSpPr>
        <p:sp>
          <p:nvSpPr>
            <p:cNvPr id="49" name="object 49"/>
            <p:cNvSpPr/>
            <p:nvPr/>
          </p:nvSpPr>
          <p:spPr>
            <a:xfrm>
              <a:off x="9496043" y="1478280"/>
              <a:ext cx="1851659" cy="1143000"/>
            </a:xfrm>
            <a:prstGeom prst="rect">
              <a:avLst/>
            </a:prstGeom>
            <a:blipFill>
              <a:blip r:embed="rId4" cstate="print"/>
              <a:stretch>
                <a:fillRect/>
              </a:stretch>
            </a:blipFill>
          </p:spPr>
          <p:txBody>
            <a:bodyPr wrap="square" lIns="0" tIns="0" rIns="0" bIns="0" rtlCol="0"/>
            <a:lstStyle/>
            <a:p>
              <a:endParaRPr/>
            </a:p>
          </p:txBody>
        </p:sp>
        <p:sp>
          <p:nvSpPr>
            <p:cNvPr id="50" name="object 50"/>
            <p:cNvSpPr/>
            <p:nvPr/>
          </p:nvSpPr>
          <p:spPr>
            <a:xfrm>
              <a:off x="9497567" y="1615440"/>
              <a:ext cx="1892807" cy="903731"/>
            </a:xfrm>
            <a:prstGeom prst="rect">
              <a:avLst/>
            </a:prstGeom>
            <a:blipFill>
              <a:blip r:embed="rId21" cstate="print"/>
              <a:stretch>
                <a:fillRect/>
              </a:stretch>
            </a:blipFill>
          </p:spPr>
          <p:txBody>
            <a:bodyPr wrap="square" lIns="0" tIns="0" rIns="0" bIns="0" rtlCol="0"/>
            <a:lstStyle/>
            <a:p>
              <a:endParaRPr/>
            </a:p>
          </p:txBody>
        </p:sp>
        <p:sp>
          <p:nvSpPr>
            <p:cNvPr id="51" name="object 51"/>
            <p:cNvSpPr/>
            <p:nvPr/>
          </p:nvSpPr>
          <p:spPr>
            <a:xfrm>
              <a:off x="9517379" y="1499616"/>
              <a:ext cx="1772412" cy="1063752"/>
            </a:xfrm>
            <a:prstGeom prst="rect">
              <a:avLst/>
            </a:prstGeom>
            <a:blipFill>
              <a:blip r:embed="rId22" cstate="print"/>
              <a:stretch>
                <a:fillRect/>
              </a:stretch>
            </a:blipFill>
          </p:spPr>
          <p:txBody>
            <a:bodyPr wrap="square" lIns="0" tIns="0" rIns="0" bIns="0" rtlCol="0"/>
            <a:lstStyle/>
            <a:p>
              <a:endParaRPr/>
            </a:p>
          </p:txBody>
        </p:sp>
      </p:grpSp>
      <p:sp>
        <p:nvSpPr>
          <p:cNvPr id="52" name="object 52"/>
          <p:cNvSpPr txBox="1"/>
          <p:nvPr/>
        </p:nvSpPr>
        <p:spPr>
          <a:xfrm>
            <a:off x="9640316" y="1660905"/>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
        <p:nvSpPr>
          <p:cNvPr id="53" name="object 53"/>
          <p:cNvSpPr txBox="1"/>
          <p:nvPr/>
        </p:nvSpPr>
        <p:spPr>
          <a:xfrm>
            <a:off x="535635" y="4830826"/>
            <a:ext cx="865505" cy="254000"/>
          </a:xfrm>
          <a:prstGeom prst="rect">
            <a:avLst/>
          </a:prstGeom>
        </p:spPr>
        <p:txBody>
          <a:bodyPr vert="horz" wrap="square" lIns="0" tIns="12700" rIns="0" bIns="0" rtlCol="0">
            <a:spAutoFit/>
          </a:bodyPr>
          <a:lstStyle/>
          <a:p>
            <a:pPr marL="12700">
              <a:lnSpc>
                <a:spcPct val="100000"/>
              </a:lnSpc>
              <a:spcBef>
                <a:spcPts val="100"/>
              </a:spcBef>
            </a:pPr>
            <a:r>
              <a:rPr sz="1500" u="sng" spc="-5" dirty="0">
                <a:solidFill>
                  <a:srgbClr val="FFFFFF"/>
                </a:solidFill>
                <a:uFill>
                  <a:solidFill>
                    <a:srgbClr val="FFFFFF"/>
                  </a:solidFill>
                </a:uFill>
                <a:latin typeface="Carlito"/>
                <a:cs typeface="Carlito"/>
              </a:rPr>
              <a:t>GitHub</a:t>
            </a:r>
            <a:r>
              <a:rPr sz="1500" u="sng" spc="-155" dirty="0">
                <a:solidFill>
                  <a:srgbClr val="FFFFFF"/>
                </a:solidFill>
                <a:uFill>
                  <a:solidFill>
                    <a:srgbClr val="FFFFFF"/>
                  </a:solidFill>
                </a:uFill>
                <a:latin typeface="Carlito"/>
                <a:cs typeface="Carlito"/>
              </a:rPr>
              <a:t> </a:t>
            </a:r>
            <a:r>
              <a:rPr sz="1500" u="sng" dirty="0">
                <a:solidFill>
                  <a:srgbClr val="FFFFFF"/>
                </a:solidFill>
                <a:uFill>
                  <a:solidFill>
                    <a:srgbClr val="FFFFFF"/>
                  </a:solidFill>
                </a:uFill>
                <a:latin typeface="Carlito"/>
                <a:cs typeface="Carlito"/>
              </a:rPr>
              <a:t>url:</a:t>
            </a:r>
            <a:endParaRPr sz="1500">
              <a:latin typeface="Carlito"/>
              <a:cs typeface="Carlito"/>
            </a:endParaRPr>
          </a:p>
        </p:txBody>
      </p:sp>
      <p:sp>
        <p:nvSpPr>
          <p:cNvPr id="54" name="object 54"/>
          <p:cNvSpPr txBox="1"/>
          <p:nvPr/>
        </p:nvSpPr>
        <p:spPr>
          <a:xfrm>
            <a:off x="535635" y="5215508"/>
            <a:ext cx="2988945" cy="1476558"/>
          </a:xfrm>
          <a:prstGeom prst="rect">
            <a:avLst/>
          </a:prstGeom>
        </p:spPr>
        <p:txBody>
          <a:bodyPr vert="horz" wrap="square" lIns="0" tIns="38100" rIns="0" bIns="0" rtlCol="0">
            <a:spAutoFit/>
          </a:bodyPr>
          <a:lstStyle/>
          <a:p>
            <a:pPr marL="12700" marR="5080">
              <a:lnSpc>
                <a:spcPct val="88900"/>
              </a:lnSpc>
              <a:spcBef>
                <a:spcPts val="300"/>
              </a:spcBef>
            </a:pPr>
            <a:r>
              <a:rPr lang="en-GB" sz="1500" u="sng" spc="-10" dirty="0">
                <a:solidFill>
                  <a:schemeClr val="bg1"/>
                </a:solidFill>
                <a:uFill>
                  <a:solidFill>
                    <a:srgbClr val="2996E1"/>
                  </a:solidFill>
                </a:uFill>
                <a:latin typeface="Carlito"/>
                <a:cs typeface="Carlito"/>
              </a:rPr>
              <a:t>https://github.com/piyushgoel2808/Data-Science-Professional-IBM-/blob/9aeb2091bf089ed48afc6ed950583d34fcc9c5dc/10.Applied_Data_Science_Capstone/Week%201%20Introduction/Data%20Collection%20Api%20.ipynb</a:t>
            </a:r>
            <a:endParaRPr sz="1500" dirty="0">
              <a:solidFill>
                <a:schemeClr val="bg1"/>
              </a:solidFill>
              <a:latin typeface="Carlito"/>
              <a:cs typeface="Carl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104004" cy="6858000"/>
            <a:chOff x="0" y="0"/>
            <a:chExt cx="4104004" cy="6858000"/>
          </a:xfrm>
        </p:grpSpPr>
        <p:sp>
          <p:nvSpPr>
            <p:cNvPr id="3" name="object 3"/>
            <p:cNvSpPr/>
            <p:nvPr/>
          </p:nvSpPr>
          <p:spPr>
            <a:xfrm>
              <a:off x="0" y="0"/>
              <a:ext cx="4050665" cy="6858000"/>
            </a:xfrm>
            <a:custGeom>
              <a:avLst/>
              <a:gdLst/>
              <a:ahLst/>
              <a:cxnLst/>
              <a:rect l="l" t="t" r="r" b="b"/>
              <a:pathLst>
                <a:path w="4050665" h="6858000">
                  <a:moveTo>
                    <a:pt x="4050284" y="0"/>
                  </a:moveTo>
                  <a:lnTo>
                    <a:pt x="0" y="0"/>
                  </a:lnTo>
                  <a:lnTo>
                    <a:pt x="0" y="6858000"/>
                  </a:lnTo>
                  <a:lnTo>
                    <a:pt x="4050284" y="6858000"/>
                  </a:lnTo>
                  <a:lnTo>
                    <a:pt x="4050284" y="0"/>
                  </a:lnTo>
                  <a:close/>
                </a:path>
              </a:pathLst>
            </a:custGeom>
            <a:solidFill>
              <a:srgbClr val="BB562C"/>
            </a:solidFill>
          </p:spPr>
          <p:txBody>
            <a:bodyPr wrap="square" lIns="0" tIns="0" rIns="0" bIns="0" rtlCol="0"/>
            <a:lstStyle/>
            <a:p>
              <a:endParaRPr dirty="0"/>
            </a:p>
          </p:txBody>
        </p:sp>
        <p:sp>
          <p:nvSpPr>
            <p:cNvPr id="4" name="object 4"/>
            <p:cNvSpPr/>
            <p:nvPr/>
          </p:nvSpPr>
          <p:spPr>
            <a:xfrm>
              <a:off x="4040123" y="0"/>
              <a:ext cx="64135" cy="6858000"/>
            </a:xfrm>
            <a:custGeom>
              <a:avLst/>
              <a:gdLst/>
              <a:ahLst/>
              <a:cxnLst/>
              <a:rect l="l" t="t" r="r" b="b"/>
              <a:pathLst>
                <a:path w="64135" h="6858000">
                  <a:moveTo>
                    <a:pt x="63880" y="0"/>
                  </a:moveTo>
                  <a:lnTo>
                    <a:pt x="0" y="0"/>
                  </a:lnTo>
                  <a:lnTo>
                    <a:pt x="0" y="6858000"/>
                  </a:lnTo>
                  <a:lnTo>
                    <a:pt x="63880" y="6858000"/>
                  </a:lnTo>
                  <a:lnTo>
                    <a:pt x="63880" y="0"/>
                  </a:lnTo>
                  <a:close/>
                </a:path>
              </a:pathLst>
            </a:custGeom>
            <a:solidFill>
              <a:srgbClr val="E28312"/>
            </a:solidFill>
          </p:spPr>
          <p:txBody>
            <a:bodyPr wrap="square" lIns="0" tIns="0" rIns="0" bIns="0" rtlCol="0"/>
            <a:lstStyle/>
            <a:p>
              <a:endParaRPr/>
            </a:p>
          </p:txBody>
        </p:sp>
      </p:grpSp>
      <p:sp>
        <p:nvSpPr>
          <p:cNvPr id="5" name="object 5"/>
          <p:cNvSpPr txBox="1"/>
          <p:nvPr/>
        </p:nvSpPr>
        <p:spPr>
          <a:xfrm>
            <a:off x="535635" y="1760982"/>
            <a:ext cx="3016885" cy="1045210"/>
          </a:xfrm>
          <a:prstGeom prst="rect">
            <a:avLst/>
          </a:prstGeom>
        </p:spPr>
        <p:txBody>
          <a:bodyPr vert="horz" wrap="square" lIns="0" tIns="12700" rIns="0" bIns="0" rtlCol="0">
            <a:spAutoFit/>
          </a:bodyPr>
          <a:lstStyle/>
          <a:p>
            <a:pPr marL="12700">
              <a:lnSpc>
                <a:spcPts val="4015"/>
              </a:lnSpc>
              <a:spcBef>
                <a:spcPts val="100"/>
              </a:spcBef>
            </a:pPr>
            <a:r>
              <a:rPr sz="3600" spc="-280" dirty="0">
                <a:solidFill>
                  <a:srgbClr val="FFFFFF"/>
                </a:solidFill>
                <a:latin typeface="Arial"/>
                <a:cs typeface="Arial"/>
              </a:rPr>
              <a:t>Data </a:t>
            </a:r>
            <a:r>
              <a:rPr sz="3600" spc="-185" dirty="0">
                <a:solidFill>
                  <a:srgbClr val="FFFFFF"/>
                </a:solidFill>
                <a:latin typeface="Arial"/>
                <a:cs typeface="Arial"/>
              </a:rPr>
              <a:t>Collection</a:t>
            </a:r>
            <a:r>
              <a:rPr sz="3600" spc="-525" dirty="0">
                <a:solidFill>
                  <a:srgbClr val="FFFFFF"/>
                </a:solidFill>
                <a:latin typeface="Arial"/>
                <a:cs typeface="Arial"/>
              </a:rPr>
              <a:t> </a:t>
            </a:r>
            <a:r>
              <a:rPr sz="3600" spc="-210" dirty="0">
                <a:solidFill>
                  <a:srgbClr val="FFFFFF"/>
                </a:solidFill>
                <a:latin typeface="Arial"/>
                <a:cs typeface="Arial"/>
              </a:rPr>
              <a:t>–</a:t>
            </a:r>
            <a:endParaRPr sz="3600">
              <a:latin typeface="Arial"/>
              <a:cs typeface="Arial"/>
            </a:endParaRPr>
          </a:p>
          <a:p>
            <a:pPr marL="12700">
              <a:lnSpc>
                <a:spcPts val="4015"/>
              </a:lnSpc>
            </a:pPr>
            <a:r>
              <a:rPr sz="3600" spc="-300" dirty="0">
                <a:solidFill>
                  <a:srgbClr val="FFFFFF"/>
                </a:solidFill>
                <a:latin typeface="Arial"/>
                <a:cs typeface="Arial"/>
              </a:rPr>
              <a:t>Web</a:t>
            </a:r>
            <a:r>
              <a:rPr sz="3600" spc="-380" dirty="0">
                <a:solidFill>
                  <a:srgbClr val="FFFFFF"/>
                </a:solidFill>
                <a:latin typeface="Arial"/>
                <a:cs typeface="Arial"/>
              </a:rPr>
              <a:t> </a:t>
            </a:r>
            <a:r>
              <a:rPr sz="3600" spc="-300" dirty="0">
                <a:solidFill>
                  <a:srgbClr val="FFFFFF"/>
                </a:solidFill>
                <a:latin typeface="Arial"/>
                <a:cs typeface="Arial"/>
              </a:rPr>
              <a:t>Scraping</a:t>
            </a:r>
            <a:endParaRPr sz="3600">
              <a:latin typeface="Arial"/>
              <a:cs typeface="Arial"/>
            </a:endParaRPr>
          </a:p>
        </p:txBody>
      </p:sp>
      <p:grpSp>
        <p:nvGrpSpPr>
          <p:cNvPr id="6" name="object 6"/>
          <p:cNvGrpSpPr/>
          <p:nvPr/>
        </p:nvGrpSpPr>
        <p:grpSpPr>
          <a:xfrm>
            <a:off x="5111496" y="713231"/>
            <a:ext cx="2621280" cy="2318385"/>
            <a:chOff x="5111496" y="713231"/>
            <a:chExt cx="2621280" cy="2318385"/>
          </a:xfrm>
        </p:grpSpPr>
        <p:sp>
          <p:nvSpPr>
            <p:cNvPr id="7" name="object 7"/>
            <p:cNvSpPr/>
            <p:nvPr/>
          </p:nvSpPr>
          <p:spPr>
            <a:xfrm>
              <a:off x="5506212" y="1098804"/>
              <a:ext cx="304800" cy="1932432"/>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5527548" y="1110995"/>
              <a:ext cx="225551" cy="1862327"/>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5111496" y="713231"/>
              <a:ext cx="2580131" cy="1580388"/>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134356" y="1037843"/>
              <a:ext cx="2598420" cy="981455"/>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5132832" y="734567"/>
              <a:ext cx="2500884" cy="1501139"/>
            </a:xfrm>
            <a:prstGeom prst="rect">
              <a:avLst/>
            </a:prstGeom>
            <a:blipFill>
              <a:blip r:embed="rId6" cstate="print"/>
              <a:stretch>
                <a:fillRect/>
              </a:stretch>
            </a:blipFill>
          </p:spPr>
          <p:txBody>
            <a:bodyPr wrap="square" lIns="0" tIns="0" rIns="0" bIns="0" rtlCol="0"/>
            <a:lstStyle/>
            <a:p>
              <a:endParaRPr/>
            </a:p>
          </p:txBody>
        </p:sp>
      </p:grpSp>
      <p:sp>
        <p:nvSpPr>
          <p:cNvPr id="12" name="object 12"/>
          <p:cNvSpPr txBox="1"/>
          <p:nvPr/>
        </p:nvSpPr>
        <p:spPr>
          <a:xfrm>
            <a:off x="5314569" y="1104137"/>
            <a:ext cx="2121535" cy="665480"/>
          </a:xfrm>
          <a:prstGeom prst="rect">
            <a:avLst/>
          </a:prstGeom>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a:latin typeface="Carlito"/>
              <a:cs typeface="Carlito"/>
            </a:endParaRPr>
          </a:p>
          <a:p>
            <a:pPr marL="13335" algn="ctr">
              <a:lnSpc>
                <a:spcPts val="2520"/>
              </a:lnSpc>
            </a:pPr>
            <a:r>
              <a:rPr sz="2200" spc="-25" dirty="0">
                <a:solidFill>
                  <a:srgbClr val="FFFFFF"/>
                </a:solidFill>
                <a:latin typeface="Carlito"/>
                <a:cs typeface="Carlito"/>
              </a:rPr>
              <a:t>html</a:t>
            </a:r>
            <a:endParaRPr sz="2200">
              <a:latin typeface="Carlito"/>
              <a:cs typeface="Carlito"/>
            </a:endParaRPr>
          </a:p>
        </p:txBody>
      </p:sp>
      <p:grpSp>
        <p:nvGrpSpPr>
          <p:cNvPr id="13" name="object 13"/>
          <p:cNvGrpSpPr/>
          <p:nvPr/>
        </p:nvGrpSpPr>
        <p:grpSpPr>
          <a:xfrm>
            <a:off x="5111496" y="2589276"/>
            <a:ext cx="2580640" cy="2318385"/>
            <a:chOff x="5111496" y="2589276"/>
            <a:chExt cx="2580640" cy="2318385"/>
          </a:xfrm>
        </p:grpSpPr>
        <p:sp>
          <p:nvSpPr>
            <p:cNvPr id="14" name="object 14"/>
            <p:cNvSpPr/>
            <p:nvPr/>
          </p:nvSpPr>
          <p:spPr>
            <a:xfrm>
              <a:off x="5506212" y="2965704"/>
              <a:ext cx="304800" cy="1941576"/>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5527548" y="2987040"/>
              <a:ext cx="225551" cy="1862327"/>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5111496" y="2589276"/>
              <a:ext cx="2580131" cy="1580388"/>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5334000" y="2913888"/>
              <a:ext cx="2135124" cy="981456"/>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5132832" y="2610612"/>
              <a:ext cx="2500884" cy="1501139"/>
            </a:xfrm>
            <a:prstGeom prst="rect">
              <a:avLst/>
            </a:prstGeom>
            <a:blipFill>
              <a:blip r:embed="rId6" cstate="print"/>
              <a:stretch>
                <a:fillRect/>
              </a:stretch>
            </a:blipFill>
          </p:spPr>
          <p:txBody>
            <a:bodyPr wrap="square" lIns="0" tIns="0" rIns="0" bIns="0" rtlCol="0"/>
            <a:lstStyle/>
            <a:p>
              <a:endParaRPr/>
            </a:p>
          </p:txBody>
        </p:sp>
      </p:grpSp>
      <p:sp>
        <p:nvSpPr>
          <p:cNvPr id="19" name="object 19"/>
          <p:cNvSpPr txBox="1"/>
          <p:nvPr/>
        </p:nvSpPr>
        <p:spPr>
          <a:xfrm>
            <a:off x="5514594" y="2980689"/>
            <a:ext cx="1709420" cy="665480"/>
          </a:xfrm>
          <a:prstGeom prst="rect">
            <a:avLst/>
          </a:prstGeom>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a:latin typeface="Carlito"/>
              <a:cs typeface="Carlito"/>
            </a:endParaRPr>
          </a:p>
        </p:txBody>
      </p:sp>
      <p:grpSp>
        <p:nvGrpSpPr>
          <p:cNvPr id="20" name="object 20"/>
          <p:cNvGrpSpPr/>
          <p:nvPr/>
        </p:nvGrpSpPr>
        <p:grpSpPr>
          <a:xfrm>
            <a:off x="5111496" y="4465320"/>
            <a:ext cx="3906520" cy="1580515"/>
            <a:chOff x="5111496" y="4465320"/>
            <a:chExt cx="3906520" cy="1580515"/>
          </a:xfrm>
        </p:grpSpPr>
        <p:sp>
          <p:nvSpPr>
            <p:cNvPr id="21" name="object 21"/>
            <p:cNvSpPr/>
            <p:nvPr/>
          </p:nvSpPr>
          <p:spPr>
            <a:xfrm>
              <a:off x="5625084" y="4721352"/>
              <a:ext cx="3392423" cy="304800"/>
            </a:xfrm>
            <a:prstGeom prst="rect">
              <a:avLst/>
            </a:prstGeom>
            <a:blipFill>
              <a:blip r:embed="rId9" cstate="print"/>
              <a:stretch>
                <a:fillRect/>
              </a:stretch>
            </a:blipFill>
          </p:spPr>
          <p:txBody>
            <a:bodyPr wrap="square" lIns="0" tIns="0" rIns="0" bIns="0" rtlCol="0"/>
            <a:lstStyle/>
            <a:p>
              <a:endParaRPr/>
            </a:p>
          </p:txBody>
        </p:sp>
        <p:sp>
          <p:nvSpPr>
            <p:cNvPr id="22" name="object 22"/>
            <p:cNvSpPr/>
            <p:nvPr/>
          </p:nvSpPr>
          <p:spPr>
            <a:xfrm>
              <a:off x="5646420" y="4742688"/>
              <a:ext cx="3313176" cy="225551"/>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5111496" y="4465320"/>
              <a:ext cx="2580131" cy="1580388"/>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5289804" y="4789932"/>
              <a:ext cx="2287524" cy="981456"/>
            </a:xfrm>
            <a:prstGeom prst="rect">
              <a:avLst/>
            </a:prstGeom>
            <a:blipFill>
              <a:blip r:embed="rId11" cstate="print"/>
              <a:stretch>
                <a:fillRect/>
              </a:stretch>
            </a:blipFill>
          </p:spPr>
          <p:txBody>
            <a:bodyPr wrap="square" lIns="0" tIns="0" rIns="0" bIns="0" rtlCol="0"/>
            <a:lstStyle/>
            <a:p>
              <a:endParaRPr/>
            </a:p>
          </p:txBody>
        </p:sp>
        <p:sp>
          <p:nvSpPr>
            <p:cNvPr id="25" name="object 25"/>
            <p:cNvSpPr/>
            <p:nvPr/>
          </p:nvSpPr>
          <p:spPr>
            <a:xfrm>
              <a:off x="5132832" y="4486656"/>
              <a:ext cx="2500884" cy="1501140"/>
            </a:xfrm>
            <a:prstGeom prst="rect">
              <a:avLst/>
            </a:prstGeom>
            <a:blipFill>
              <a:blip r:embed="rId6" cstate="print"/>
              <a:stretch>
                <a:fillRect/>
              </a:stretch>
            </a:blipFill>
          </p:spPr>
          <p:txBody>
            <a:bodyPr wrap="square" lIns="0" tIns="0" rIns="0" bIns="0" rtlCol="0"/>
            <a:lstStyle/>
            <a:p>
              <a:endParaRPr/>
            </a:p>
          </p:txBody>
        </p:sp>
      </p:grpSp>
      <p:sp>
        <p:nvSpPr>
          <p:cNvPr id="26" name="object 26"/>
          <p:cNvSpPr txBox="1"/>
          <p:nvPr/>
        </p:nvSpPr>
        <p:spPr>
          <a:xfrm>
            <a:off x="5470016" y="4854321"/>
            <a:ext cx="1802130" cy="668655"/>
          </a:xfrm>
          <a:prstGeom prst="rect">
            <a:avLst/>
          </a:prstGeom>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a:latin typeface="Carlito"/>
              <a:cs typeface="Carlito"/>
            </a:endParaRPr>
          </a:p>
        </p:txBody>
      </p:sp>
      <p:grpSp>
        <p:nvGrpSpPr>
          <p:cNvPr id="27" name="object 27"/>
          <p:cNvGrpSpPr/>
          <p:nvPr/>
        </p:nvGrpSpPr>
        <p:grpSpPr>
          <a:xfrm>
            <a:off x="8438388" y="2965704"/>
            <a:ext cx="2580640" cy="3080385"/>
            <a:chOff x="8438388" y="2965704"/>
            <a:chExt cx="2580640" cy="3080385"/>
          </a:xfrm>
        </p:grpSpPr>
        <p:sp>
          <p:nvSpPr>
            <p:cNvPr id="28" name="object 28"/>
            <p:cNvSpPr/>
            <p:nvPr/>
          </p:nvSpPr>
          <p:spPr>
            <a:xfrm>
              <a:off x="8833104" y="2965704"/>
              <a:ext cx="304800" cy="1941576"/>
            </a:xfrm>
            <a:prstGeom prst="rect">
              <a:avLst/>
            </a:prstGeom>
            <a:blipFill>
              <a:blip r:embed="rId12" cstate="print"/>
              <a:stretch>
                <a:fillRect/>
              </a:stretch>
            </a:blipFill>
          </p:spPr>
          <p:txBody>
            <a:bodyPr wrap="square" lIns="0" tIns="0" rIns="0" bIns="0" rtlCol="0"/>
            <a:lstStyle/>
            <a:p>
              <a:endParaRPr/>
            </a:p>
          </p:txBody>
        </p:sp>
        <p:sp>
          <p:nvSpPr>
            <p:cNvPr id="29" name="object 29"/>
            <p:cNvSpPr/>
            <p:nvPr/>
          </p:nvSpPr>
          <p:spPr>
            <a:xfrm>
              <a:off x="8854440" y="2987040"/>
              <a:ext cx="225551" cy="1862327"/>
            </a:xfrm>
            <a:prstGeom prst="rect">
              <a:avLst/>
            </a:prstGeom>
            <a:blipFill>
              <a:blip r:embed="rId13" cstate="print"/>
              <a:stretch>
                <a:fillRect/>
              </a:stretch>
            </a:blipFill>
          </p:spPr>
          <p:txBody>
            <a:bodyPr wrap="square" lIns="0" tIns="0" rIns="0" bIns="0" rtlCol="0"/>
            <a:lstStyle/>
            <a:p>
              <a:endParaRPr/>
            </a:p>
          </p:txBody>
        </p:sp>
        <p:sp>
          <p:nvSpPr>
            <p:cNvPr id="30" name="object 30"/>
            <p:cNvSpPr/>
            <p:nvPr/>
          </p:nvSpPr>
          <p:spPr>
            <a:xfrm>
              <a:off x="8438388" y="4465320"/>
              <a:ext cx="2580131" cy="1580388"/>
            </a:xfrm>
            <a:prstGeom prst="rect">
              <a:avLst/>
            </a:prstGeom>
            <a:blipFill>
              <a:blip r:embed="rId4" cstate="print"/>
              <a:stretch>
                <a:fillRect/>
              </a:stretch>
            </a:blipFill>
          </p:spPr>
          <p:txBody>
            <a:bodyPr wrap="square" lIns="0" tIns="0" rIns="0" bIns="0" rtlCol="0"/>
            <a:lstStyle/>
            <a:p>
              <a:endParaRPr/>
            </a:p>
          </p:txBody>
        </p:sp>
        <p:sp>
          <p:nvSpPr>
            <p:cNvPr id="31" name="object 31"/>
            <p:cNvSpPr/>
            <p:nvPr/>
          </p:nvSpPr>
          <p:spPr>
            <a:xfrm>
              <a:off x="8546592" y="4943855"/>
              <a:ext cx="2363724" cy="673607"/>
            </a:xfrm>
            <a:prstGeom prst="rect">
              <a:avLst/>
            </a:prstGeom>
            <a:blipFill>
              <a:blip r:embed="rId14" cstate="print"/>
              <a:stretch>
                <a:fillRect/>
              </a:stretch>
            </a:blipFill>
          </p:spPr>
          <p:txBody>
            <a:bodyPr wrap="square" lIns="0" tIns="0" rIns="0" bIns="0" rtlCol="0"/>
            <a:lstStyle/>
            <a:p>
              <a:endParaRPr/>
            </a:p>
          </p:txBody>
        </p:sp>
        <p:sp>
          <p:nvSpPr>
            <p:cNvPr id="32" name="object 32"/>
            <p:cNvSpPr/>
            <p:nvPr/>
          </p:nvSpPr>
          <p:spPr>
            <a:xfrm>
              <a:off x="8459724" y="4486656"/>
              <a:ext cx="2500883" cy="1501140"/>
            </a:xfrm>
            <a:prstGeom prst="rect">
              <a:avLst/>
            </a:prstGeom>
            <a:blipFill>
              <a:blip r:embed="rId6" cstate="print"/>
              <a:stretch>
                <a:fillRect/>
              </a:stretch>
            </a:blipFill>
          </p:spPr>
          <p:txBody>
            <a:bodyPr wrap="square" lIns="0" tIns="0" rIns="0" bIns="0" rtlCol="0"/>
            <a:lstStyle/>
            <a:p>
              <a:endParaRPr/>
            </a:p>
          </p:txBody>
        </p:sp>
      </p:grpSp>
      <p:sp>
        <p:nvSpPr>
          <p:cNvPr id="33" name="object 33"/>
          <p:cNvSpPr txBox="1"/>
          <p:nvPr/>
        </p:nvSpPr>
        <p:spPr>
          <a:xfrm>
            <a:off x="8727440" y="5007990"/>
            <a:ext cx="1943735" cy="360680"/>
          </a:xfrm>
          <a:prstGeom prst="rect">
            <a:avLst/>
          </a:prstGeom>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a:latin typeface="Carlito"/>
              <a:cs typeface="Carlito"/>
            </a:endParaRPr>
          </a:p>
        </p:txBody>
      </p:sp>
      <p:grpSp>
        <p:nvGrpSpPr>
          <p:cNvPr id="34" name="object 34"/>
          <p:cNvGrpSpPr/>
          <p:nvPr/>
        </p:nvGrpSpPr>
        <p:grpSpPr>
          <a:xfrm>
            <a:off x="8438388" y="1089660"/>
            <a:ext cx="2580640" cy="3112135"/>
            <a:chOff x="8438388" y="1089660"/>
            <a:chExt cx="2580640" cy="3112135"/>
          </a:xfrm>
        </p:grpSpPr>
        <p:sp>
          <p:nvSpPr>
            <p:cNvPr id="35" name="object 35"/>
            <p:cNvSpPr/>
            <p:nvPr/>
          </p:nvSpPr>
          <p:spPr>
            <a:xfrm>
              <a:off x="8833104" y="1089660"/>
              <a:ext cx="304800" cy="1941576"/>
            </a:xfrm>
            <a:prstGeom prst="rect">
              <a:avLst/>
            </a:prstGeom>
            <a:blipFill>
              <a:blip r:embed="rId12" cstate="print"/>
              <a:stretch>
                <a:fillRect/>
              </a:stretch>
            </a:blipFill>
          </p:spPr>
          <p:txBody>
            <a:bodyPr wrap="square" lIns="0" tIns="0" rIns="0" bIns="0" rtlCol="0"/>
            <a:lstStyle/>
            <a:p>
              <a:endParaRPr/>
            </a:p>
          </p:txBody>
        </p:sp>
        <p:sp>
          <p:nvSpPr>
            <p:cNvPr id="36" name="object 36"/>
            <p:cNvSpPr/>
            <p:nvPr/>
          </p:nvSpPr>
          <p:spPr>
            <a:xfrm>
              <a:off x="8854440" y="1110996"/>
              <a:ext cx="225551" cy="1862327"/>
            </a:xfrm>
            <a:prstGeom prst="rect">
              <a:avLst/>
            </a:prstGeom>
            <a:blipFill>
              <a:blip r:embed="rId13" cstate="print"/>
              <a:stretch>
                <a:fillRect/>
              </a:stretch>
            </a:blipFill>
          </p:spPr>
          <p:txBody>
            <a:bodyPr wrap="square" lIns="0" tIns="0" rIns="0" bIns="0" rtlCol="0"/>
            <a:lstStyle/>
            <a:p>
              <a:endParaRPr/>
            </a:p>
          </p:txBody>
        </p:sp>
        <p:sp>
          <p:nvSpPr>
            <p:cNvPr id="37" name="object 37"/>
            <p:cNvSpPr/>
            <p:nvPr/>
          </p:nvSpPr>
          <p:spPr>
            <a:xfrm>
              <a:off x="8438388" y="2589276"/>
              <a:ext cx="2580131" cy="1580388"/>
            </a:xfrm>
            <a:prstGeom prst="rect">
              <a:avLst/>
            </a:prstGeom>
            <a:blipFill>
              <a:blip r:embed="rId4" cstate="print"/>
              <a:stretch>
                <a:fillRect/>
              </a:stretch>
            </a:blipFill>
          </p:spPr>
          <p:txBody>
            <a:bodyPr wrap="square" lIns="0" tIns="0" rIns="0" bIns="0" rtlCol="0"/>
            <a:lstStyle/>
            <a:p>
              <a:endParaRPr/>
            </a:p>
          </p:txBody>
        </p:sp>
        <p:sp>
          <p:nvSpPr>
            <p:cNvPr id="38" name="object 38"/>
            <p:cNvSpPr/>
            <p:nvPr/>
          </p:nvSpPr>
          <p:spPr>
            <a:xfrm>
              <a:off x="8659368" y="2606040"/>
              <a:ext cx="2203704" cy="1595628"/>
            </a:xfrm>
            <a:prstGeom prst="rect">
              <a:avLst/>
            </a:prstGeom>
            <a:blipFill>
              <a:blip r:embed="rId15" cstate="print"/>
              <a:stretch>
                <a:fillRect/>
              </a:stretch>
            </a:blipFill>
          </p:spPr>
          <p:txBody>
            <a:bodyPr wrap="square" lIns="0" tIns="0" rIns="0" bIns="0" rtlCol="0"/>
            <a:lstStyle/>
            <a:p>
              <a:endParaRPr/>
            </a:p>
          </p:txBody>
        </p:sp>
        <p:sp>
          <p:nvSpPr>
            <p:cNvPr id="39" name="object 39"/>
            <p:cNvSpPr/>
            <p:nvPr/>
          </p:nvSpPr>
          <p:spPr>
            <a:xfrm>
              <a:off x="8459724" y="2610612"/>
              <a:ext cx="2500883" cy="1501139"/>
            </a:xfrm>
            <a:prstGeom prst="rect">
              <a:avLst/>
            </a:prstGeom>
            <a:blipFill>
              <a:blip r:embed="rId6" cstate="print"/>
              <a:stretch>
                <a:fillRect/>
              </a:stretch>
            </a:blipFill>
          </p:spPr>
          <p:txBody>
            <a:bodyPr wrap="square" lIns="0" tIns="0" rIns="0" bIns="0" rtlCol="0"/>
            <a:lstStyle/>
            <a:p>
              <a:endParaRPr/>
            </a:p>
          </p:txBody>
        </p:sp>
      </p:grpSp>
      <p:sp>
        <p:nvSpPr>
          <p:cNvPr id="40" name="object 40"/>
          <p:cNvSpPr txBox="1"/>
          <p:nvPr/>
        </p:nvSpPr>
        <p:spPr>
          <a:xfrm>
            <a:off x="8840216" y="2670810"/>
            <a:ext cx="1708150" cy="1282065"/>
          </a:xfrm>
          <a:prstGeom prst="rect">
            <a:avLst/>
          </a:prstGeom>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a:latin typeface="Carlito"/>
              <a:cs typeface="Carlito"/>
            </a:endParaRPr>
          </a:p>
        </p:txBody>
      </p:sp>
      <p:grpSp>
        <p:nvGrpSpPr>
          <p:cNvPr id="41" name="object 41"/>
          <p:cNvGrpSpPr/>
          <p:nvPr/>
        </p:nvGrpSpPr>
        <p:grpSpPr>
          <a:xfrm>
            <a:off x="8438388" y="713231"/>
            <a:ext cx="2580640" cy="1580515"/>
            <a:chOff x="8438388" y="713231"/>
            <a:chExt cx="2580640" cy="1580515"/>
          </a:xfrm>
        </p:grpSpPr>
        <p:sp>
          <p:nvSpPr>
            <p:cNvPr id="42" name="object 42"/>
            <p:cNvSpPr/>
            <p:nvPr/>
          </p:nvSpPr>
          <p:spPr>
            <a:xfrm>
              <a:off x="8438388" y="713231"/>
              <a:ext cx="2580131" cy="1580388"/>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8525256" y="1037843"/>
              <a:ext cx="2468879" cy="981455"/>
            </a:xfrm>
            <a:prstGeom prst="rect">
              <a:avLst/>
            </a:prstGeom>
            <a:blipFill>
              <a:blip r:embed="rId16" cstate="print"/>
              <a:stretch>
                <a:fillRect/>
              </a:stretch>
            </a:blipFill>
          </p:spPr>
          <p:txBody>
            <a:bodyPr wrap="square" lIns="0" tIns="0" rIns="0" bIns="0" rtlCol="0"/>
            <a:lstStyle/>
            <a:p>
              <a:endParaRPr/>
            </a:p>
          </p:txBody>
        </p:sp>
        <p:sp>
          <p:nvSpPr>
            <p:cNvPr id="44" name="object 44"/>
            <p:cNvSpPr/>
            <p:nvPr/>
          </p:nvSpPr>
          <p:spPr>
            <a:xfrm>
              <a:off x="8459724" y="734567"/>
              <a:ext cx="2500883" cy="1501139"/>
            </a:xfrm>
            <a:prstGeom prst="rect">
              <a:avLst/>
            </a:prstGeom>
            <a:blipFill>
              <a:blip r:embed="rId6" cstate="print"/>
              <a:stretch>
                <a:fillRect/>
              </a:stretch>
            </a:blipFill>
          </p:spPr>
          <p:txBody>
            <a:bodyPr wrap="square" lIns="0" tIns="0" rIns="0" bIns="0" rtlCol="0"/>
            <a:lstStyle/>
            <a:p>
              <a:endParaRPr/>
            </a:p>
          </p:txBody>
        </p:sp>
      </p:grpSp>
      <p:sp>
        <p:nvSpPr>
          <p:cNvPr id="45" name="object 45"/>
          <p:cNvSpPr txBox="1"/>
          <p:nvPr/>
        </p:nvSpPr>
        <p:spPr>
          <a:xfrm>
            <a:off x="8706104" y="1101090"/>
            <a:ext cx="1983105" cy="668020"/>
          </a:xfrm>
          <a:prstGeom prst="rect">
            <a:avLst/>
          </a:prstGeom>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a:latin typeface="Carlito"/>
              <a:cs typeface="Carlito"/>
            </a:endParaRPr>
          </a:p>
        </p:txBody>
      </p:sp>
      <p:sp>
        <p:nvSpPr>
          <p:cNvPr id="46" name="object 46"/>
          <p:cNvSpPr txBox="1"/>
          <p:nvPr/>
        </p:nvSpPr>
        <p:spPr>
          <a:xfrm>
            <a:off x="535635" y="4448302"/>
            <a:ext cx="865505" cy="254000"/>
          </a:xfrm>
          <a:prstGeom prst="rect">
            <a:avLst/>
          </a:prstGeom>
        </p:spPr>
        <p:txBody>
          <a:bodyPr vert="horz" wrap="square" lIns="0" tIns="12700" rIns="0" bIns="0" rtlCol="0">
            <a:spAutoFit/>
          </a:bodyPr>
          <a:lstStyle/>
          <a:p>
            <a:pPr marL="12700">
              <a:lnSpc>
                <a:spcPct val="100000"/>
              </a:lnSpc>
              <a:spcBef>
                <a:spcPts val="100"/>
              </a:spcBef>
            </a:pPr>
            <a:r>
              <a:rPr sz="1500" u="sng" spc="-5" dirty="0">
                <a:solidFill>
                  <a:srgbClr val="FFFFFF"/>
                </a:solidFill>
                <a:uFill>
                  <a:solidFill>
                    <a:srgbClr val="FFFFFF"/>
                  </a:solidFill>
                </a:uFill>
                <a:latin typeface="Carlito"/>
                <a:cs typeface="Carlito"/>
              </a:rPr>
              <a:t>GitHub</a:t>
            </a:r>
            <a:r>
              <a:rPr sz="1500" u="sng" spc="-155" dirty="0">
                <a:solidFill>
                  <a:srgbClr val="FFFFFF"/>
                </a:solidFill>
                <a:uFill>
                  <a:solidFill>
                    <a:srgbClr val="FFFFFF"/>
                  </a:solidFill>
                </a:uFill>
                <a:latin typeface="Carlito"/>
                <a:cs typeface="Carlito"/>
              </a:rPr>
              <a:t> </a:t>
            </a:r>
            <a:r>
              <a:rPr sz="1500" u="sng" dirty="0">
                <a:solidFill>
                  <a:srgbClr val="FFFFFF"/>
                </a:solidFill>
                <a:uFill>
                  <a:solidFill>
                    <a:srgbClr val="FFFFFF"/>
                  </a:solidFill>
                </a:uFill>
                <a:latin typeface="Carlito"/>
                <a:cs typeface="Carlito"/>
              </a:rPr>
              <a:t>url:</a:t>
            </a:r>
            <a:endParaRPr sz="1500">
              <a:latin typeface="Carlito"/>
              <a:cs typeface="Carlito"/>
            </a:endParaRPr>
          </a:p>
        </p:txBody>
      </p:sp>
      <p:sp>
        <p:nvSpPr>
          <p:cNvPr id="47" name="object 47"/>
          <p:cNvSpPr txBox="1"/>
          <p:nvPr/>
        </p:nvSpPr>
        <p:spPr>
          <a:xfrm>
            <a:off x="535635" y="4830826"/>
            <a:ext cx="2988945" cy="1490152"/>
          </a:xfrm>
          <a:prstGeom prst="rect">
            <a:avLst/>
          </a:prstGeom>
        </p:spPr>
        <p:txBody>
          <a:bodyPr vert="horz" wrap="square" lIns="0" tIns="35560" rIns="0" bIns="0" rtlCol="0">
            <a:spAutoFit/>
          </a:bodyPr>
          <a:lstStyle/>
          <a:p>
            <a:pPr marL="12700" marR="5080">
              <a:lnSpc>
                <a:spcPct val="90000"/>
              </a:lnSpc>
              <a:spcBef>
                <a:spcPts val="280"/>
              </a:spcBef>
            </a:pPr>
            <a:r>
              <a:rPr lang="en-IN" sz="1500" u="sng" spc="-10" dirty="0">
                <a:solidFill>
                  <a:srgbClr val="2996E1"/>
                </a:solidFill>
                <a:uFill>
                  <a:solidFill>
                    <a:srgbClr val="2996E1"/>
                  </a:solidFill>
                </a:uFill>
                <a:latin typeface="Carlito"/>
                <a:cs typeface="Carlito"/>
              </a:rPr>
              <a:t>https://github.com/piyushgoel2808/Data-Science-Professional-IBM-/blob/9aeb2091bf089ed48afc6ed950583d34fcc9c5dc/10.Applied_Data_Science_Capstone/Week%201%20Introduction/Data%20Collection%20with%20Web%20Scraping.ipynb</a:t>
            </a:r>
            <a:endParaRPr lang="en-IN" sz="1500" dirty="0">
              <a:latin typeface="Carlito"/>
              <a:cs typeface="Carlito"/>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http://purl.org/dc/terms/"/>
    <ds:schemaRef ds:uri="http://www.w3.org/XML/1998/namespace"/>
    <ds:schemaRef ds:uri="http://schemas.openxmlformats.org/package/2006/metadata/core-properties"/>
    <ds:schemaRef ds:uri="155be751-a274-42e8-93fb-f39d3b9bccc8"/>
    <ds:schemaRef ds:uri="http://schemas.microsoft.com/office/2006/metadata/properties"/>
    <ds:schemaRef ds:uri="http://purl.org/dc/elements/1.1/"/>
    <ds:schemaRef ds:uri="http://schemas.microsoft.com/office/infopath/2007/PartnerControls"/>
    <ds:schemaRef ds:uri="f80a141d-92ca-4d3d-9308-f7e7b1d44ce8"/>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146</TotalTime>
  <Words>2808</Words>
  <Application>Microsoft Office PowerPoint</Application>
  <PresentationFormat>Widescreen</PresentationFormat>
  <Paragraphs>282</Paragraphs>
  <Slides>47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Carlito</vt:lpstr>
      <vt:lpstr>IBM Plex Mono SemiBold</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Filter data to only  include Falcon 9  launches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keywords>Piyush Goel ,IBM</cp:keywords>
  <cp:lastModifiedBy>Piyush Goel</cp:lastModifiedBy>
  <cp:revision>204</cp:revision>
  <dcterms:created xsi:type="dcterms:W3CDTF">2021-04-29T18:58:34Z</dcterms:created>
  <dcterms:modified xsi:type="dcterms:W3CDTF">2024-02-26T12:20:31Z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